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56" r:id="rId5"/>
    <p:sldId id="277" r:id="rId6"/>
    <p:sldId id="291" r:id="rId7"/>
    <p:sldId id="266" r:id="rId8"/>
    <p:sldId id="267" r:id="rId9"/>
    <p:sldId id="279" r:id="rId10"/>
    <p:sldId id="258" r:id="rId11"/>
    <p:sldId id="268" r:id="rId12"/>
    <p:sldId id="273" r:id="rId13"/>
    <p:sldId id="260" r:id="rId14"/>
    <p:sldId id="269" r:id="rId15"/>
    <p:sldId id="275" r:id="rId16"/>
    <p:sldId id="271" r:id="rId17"/>
    <p:sldId id="272" r:id="rId18"/>
    <p:sldId id="270" r:id="rId19"/>
    <p:sldId id="302" r:id="rId20"/>
    <p:sldId id="264" r:id="rId21"/>
    <p:sldId id="284" r:id="rId22"/>
    <p:sldId id="287" r:id="rId23"/>
    <p:sldId id="288" r:id="rId24"/>
    <p:sldId id="289" r:id="rId25"/>
    <p:sldId id="290" r:id="rId26"/>
    <p:sldId id="286" r:id="rId27"/>
    <p:sldId id="294" r:id="rId28"/>
    <p:sldId id="263" r:id="rId29"/>
    <p:sldId id="303" r:id="rId30"/>
    <p:sldId id="292" r:id="rId31"/>
    <p:sldId id="297" r:id="rId32"/>
    <p:sldId id="293" r:id="rId33"/>
    <p:sldId id="298" r:id="rId34"/>
    <p:sldId id="301" r:id="rId35"/>
    <p:sldId id="281" r:id="rId36"/>
    <p:sldId id="300" r:id="rId3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55DBB4-4344-33D3-694C-E9B8B3FF2187}" v="1" dt="2022-01-26T15:27:17.5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944" y="-2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ls, Rieta" userId="S::rieta.gols@wur.nl::fa93c38b-7061-49f1-bfc4-216402524dae" providerId="AD" clId="Web-{5855DBB4-4344-33D3-694C-E9B8B3FF2187}"/>
    <pc:docChg chg="modSld">
      <pc:chgData name="Gols, Rieta" userId="S::rieta.gols@wur.nl::fa93c38b-7061-49f1-bfc4-216402524dae" providerId="AD" clId="Web-{5855DBB4-4344-33D3-694C-E9B8B3FF2187}" dt="2022-01-26T15:27:17.576" v="0" actId="1076"/>
      <pc:docMkLst>
        <pc:docMk/>
      </pc:docMkLst>
      <pc:sldChg chg="modSp">
        <pc:chgData name="Gols, Rieta" userId="S::rieta.gols@wur.nl::fa93c38b-7061-49f1-bfc4-216402524dae" providerId="AD" clId="Web-{5855DBB4-4344-33D3-694C-E9B8B3FF2187}" dt="2022-01-26T15:27:17.576" v="0" actId="1076"/>
        <pc:sldMkLst>
          <pc:docMk/>
          <pc:sldMk cId="1515093609" sldId="268"/>
        </pc:sldMkLst>
        <pc:picChg chg="mod">
          <ac:chgData name="Gols, Rieta" userId="S::rieta.gols@wur.nl::fa93c38b-7061-49f1-bfc4-216402524dae" providerId="AD" clId="Web-{5855DBB4-4344-33D3-694C-E9B8B3FF2187}" dt="2022-01-26T15:27:17.576" v="0" actId="1076"/>
          <ac:picMkLst>
            <pc:docMk/>
            <pc:sldMk cId="1515093609" sldId="268"/>
            <ac:picMk id="717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A47C3-B171-4D3D-AD29-709B47C0A4C4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F8933-CDC0-4E35-952B-844DDE045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50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8933-CDC0-4E35-952B-844DDE0452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58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F8933-CDC0-4E35-952B-844DDE0452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6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19050"/>
            <a:ext cx="7772400" cy="2014538"/>
          </a:xfrm>
        </p:spPr>
        <p:txBody>
          <a:bodyPr>
            <a:normAutofit/>
          </a:bodyPr>
          <a:lstStyle/>
          <a:p>
            <a:r>
              <a:rPr lang="en-US" sz="3200" b="1" dirty="0"/>
              <a:t>Reproducible analysis of microbial communities from plants exposed to the stress hormone methyl </a:t>
            </a:r>
            <a:r>
              <a:rPr lang="en-US" sz="3200" b="1" dirty="0" err="1"/>
              <a:t>jasmonate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85950"/>
            <a:ext cx="6400800" cy="1314450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Pedro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Beschoren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da Costa, PhD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Marcela Aragon Gomes,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Msc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Zulema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Carracedo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Lorenzo,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Msc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Karen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Kloth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PhD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Prof. Marcel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Dicke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3638550"/>
            <a:ext cx="49530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ageningen University and Research (WUR) Vector Logo | Free Download -  (.SVG + .PNG) format - SeekVectorLogo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105150"/>
            <a:ext cx="4185283" cy="232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64148" y="3332945"/>
            <a:ext cx="6252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 framework for microbial community analysis – overview of updated analysis methods– MICROP data example</a:t>
            </a:r>
          </a:p>
        </p:txBody>
      </p:sp>
    </p:spTree>
    <p:extLst>
      <p:ext uri="{BB962C8B-B14F-4D97-AF65-F5344CB8AC3E}">
        <p14:creationId xmlns:p14="http://schemas.microsoft.com/office/powerpoint/2010/main" val="2440709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74"/>
          <a:stretch/>
        </p:blipFill>
        <p:spPr bwMode="auto">
          <a:xfrm>
            <a:off x="2556195" y="2957022"/>
            <a:ext cx="2385937" cy="2186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45"/>
          <a:stretch/>
        </p:blipFill>
        <p:spPr bwMode="auto">
          <a:xfrm>
            <a:off x="23542" y="2976073"/>
            <a:ext cx="2373812" cy="218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" r="27850"/>
          <a:stretch/>
        </p:blipFill>
        <p:spPr bwMode="auto">
          <a:xfrm>
            <a:off x="2460946" y="646794"/>
            <a:ext cx="2307506" cy="2186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" r="27353"/>
          <a:stretch/>
        </p:blipFill>
        <p:spPr bwMode="auto">
          <a:xfrm>
            <a:off x="23539" y="647553"/>
            <a:ext cx="2373813" cy="2201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47" t="34900" b="44287"/>
          <a:stretch/>
        </p:blipFill>
        <p:spPr bwMode="auto">
          <a:xfrm>
            <a:off x="1524000" y="2190358"/>
            <a:ext cx="872343" cy="444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9" t="36679" r="193" b="44267"/>
          <a:stretch/>
        </p:blipFill>
        <p:spPr bwMode="auto">
          <a:xfrm>
            <a:off x="3793673" y="2190358"/>
            <a:ext cx="950944" cy="444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6" t="34059" b="43197"/>
          <a:stretch/>
        </p:blipFill>
        <p:spPr bwMode="auto">
          <a:xfrm>
            <a:off x="1524000" y="4539748"/>
            <a:ext cx="824880" cy="448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53" t="34289" b="43327"/>
          <a:stretch/>
        </p:blipFill>
        <p:spPr bwMode="auto">
          <a:xfrm>
            <a:off x="4031645" y="4476751"/>
            <a:ext cx="820454" cy="445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52099" y="742950"/>
            <a:ext cx="42919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One model for </a:t>
            </a:r>
            <a:r>
              <a:rPr lang="en-US" sz="1600" b="1" dirty="0"/>
              <a:t>each treatment</a:t>
            </a:r>
            <a:r>
              <a:rPr lang="en-US" sz="1600" dirty="0"/>
              <a:t> in </a:t>
            </a:r>
            <a:r>
              <a:rPr lang="en-US" sz="1600" i="1" dirty="0"/>
              <a:t>B. </a:t>
            </a:r>
            <a:r>
              <a:rPr lang="en-US" sz="1600" i="1" dirty="0" err="1"/>
              <a:t>oleracea</a:t>
            </a:r>
            <a:r>
              <a:rPr lang="en-US" sz="1600" i="1" dirty="0"/>
              <a:t> </a:t>
            </a:r>
            <a:r>
              <a:rPr lang="en-US" sz="1600" dirty="0"/>
              <a:t>soil samples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Fits to the neutral model (r²) were </a:t>
            </a:r>
            <a:r>
              <a:rPr lang="en-US" sz="1600" b="1" dirty="0"/>
              <a:t>almost identical</a:t>
            </a:r>
            <a:r>
              <a:rPr lang="en-US" sz="1600" dirty="0"/>
              <a:t> across treatments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Similar selection pressures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Are the </a:t>
            </a:r>
            <a:r>
              <a:rPr lang="en-US" sz="1600" b="1" dirty="0"/>
              <a:t>same taxa </a:t>
            </a:r>
            <a:r>
              <a:rPr lang="en-US" sz="1600" dirty="0"/>
              <a:t>being selected?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</p:txBody>
      </p:sp>
      <p:sp>
        <p:nvSpPr>
          <p:cNvPr id="16" name="Oval 15"/>
          <p:cNvSpPr/>
          <p:nvPr/>
        </p:nvSpPr>
        <p:spPr>
          <a:xfrm rot="7772908">
            <a:off x="107746" y="877588"/>
            <a:ext cx="1514467" cy="795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7772908">
            <a:off x="2448516" y="773261"/>
            <a:ext cx="1558896" cy="8557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7772908">
            <a:off x="134221" y="3186148"/>
            <a:ext cx="1537449" cy="727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7772908">
            <a:off x="2652145" y="3120018"/>
            <a:ext cx="1537449" cy="7773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Diagonal Corner Rectangle 14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10092" y="23283"/>
            <a:ext cx="7738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Sloan Neutral model shows selection and is easy to run</a:t>
            </a:r>
          </a:p>
          <a:p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4893733" y="3206175"/>
            <a:ext cx="3733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b="1" dirty="0"/>
              <a:t>Partition</a:t>
            </a:r>
            <a:r>
              <a:rPr lang="en-US" sz="1600" dirty="0"/>
              <a:t> the data again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/>
              <a:t>Only with taxa above predictions</a:t>
            </a:r>
          </a:p>
        </p:txBody>
      </p:sp>
    </p:spTree>
    <p:extLst>
      <p:ext uri="{BB962C8B-B14F-4D97-AF65-F5344CB8AC3E}">
        <p14:creationId xmlns:p14="http://schemas.microsoft.com/office/powerpoint/2010/main" val="366686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44" y="1318581"/>
            <a:ext cx="5562598" cy="4592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24931"/>
            <a:ext cx="5562598" cy="4592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144343" y="1885950"/>
            <a:ext cx="818057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7679" y="4367540"/>
            <a:ext cx="19798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MeJA</a:t>
            </a:r>
            <a:r>
              <a:rPr lang="en-US" sz="1400" dirty="0"/>
              <a:t> effect p = 0.0842</a:t>
            </a:r>
          </a:p>
          <a:p>
            <a:r>
              <a:rPr lang="en-US" sz="1400" dirty="0" err="1"/>
              <a:t>MeJA</a:t>
            </a:r>
            <a:r>
              <a:rPr lang="en-US" sz="1400" dirty="0"/>
              <a:t> effect R2 =  0.14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4426406"/>
            <a:ext cx="1928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MeJA</a:t>
            </a:r>
            <a:r>
              <a:rPr lang="en-US" sz="1400" dirty="0"/>
              <a:t> effect p = 0.001 </a:t>
            </a:r>
          </a:p>
          <a:p>
            <a:r>
              <a:rPr lang="en-US" sz="1400" dirty="0" err="1"/>
              <a:t>MeJA</a:t>
            </a:r>
            <a:r>
              <a:rPr lang="en-US" sz="1400" dirty="0"/>
              <a:t> effect R2 =  0.63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7135" y="780930"/>
            <a:ext cx="346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All 2557 B. </a:t>
            </a:r>
            <a:r>
              <a:rPr lang="en-US" sz="1400" dirty="0" err="1"/>
              <a:t>Oleraceae</a:t>
            </a:r>
            <a:r>
              <a:rPr lang="en-US" sz="1400" dirty="0"/>
              <a:t> soil taxa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42330" y="701589"/>
            <a:ext cx="4284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Only the 336 B. </a:t>
            </a:r>
            <a:r>
              <a:rPr lang="en-US" sz="1400" dirty="0" err="1"/>
              <a:t>Oleraceae</a:t>
            </a:r>
            <a:r>
              <a:rPr lang="en-US" sz="1400" dirty="0"/>
              <a:t> soil taxa classified as </a:t>
            </a:r>
            <a:r>
              <a:rPr lang="en-US" sz="1400" b="1" dirty="0"/>
              <a:t>above expected</a:t>
            </a:r>
            <a:r>
              <a:rPr lang="en-US" sz="1400" dirty="0"/>
              <a:t> in at least one of the 4 neutral models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92" y="3788661"/>
            <a:ext cx="2761223" cy="2040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nip Diagonal Corner Rectangle 10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10092" y="23283"/>
            <a:ext cx="6256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MeJA</a:t>
            </a:r>
            <a:r>
              <a:rPr lang="en-US" sz="2400" b="1" dirty="0"/>
              <a:t> treatments select markedly different taxa</a:t>
            </a:r>
          </a:p>
          <a:p>
            <a:endParaRPr lang="en-US" sz="2400" b="1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7467600" y="3788661"/>
            <a:ext cx="1221303" cy="13548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467600" y="3941061"/>
            <a:ext cx="1373703" cy="9496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37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-95250"/>
            <a:ext cx="6705600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76200" y="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Heat trees show full taxonomy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1428750"/>
            <a:ext cx="2971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25401" y="827213"/>
            <a:ext cx="3098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A full </a:t>
            </a:r>
            <a:r>
              <a:rPr lang="en-US" sz="1400" dirty="0" err="1"/>
              <a:t>phylogentic</a:t>
            </a:r>
            <a:r>
              <a:rPr lang="en-US" sz="1400" dirty="0"/>
              <a:t> tree with colors and sizes representing taxa abundances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Also shows significant pairwise differences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err="1"/>
              <a:t>Metacoder</a:t>
            </a:r>
            <a:r>
              <a:rPr lang="en-US" sz="1400" dirty="0"/>
              <a:t>:: </a:t>
            </a:r>
            <a:r>
              <a:rPr lang="en-US" sz="1400" dirty="0" err="1"/>
              <a:t>heat_tree_matrix</a:t>
            </a:r>
            <a:r>
              <a:rPr lang="en-US" sz="1400" dirty="0"/>
              <a:t> ()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5401" y="2886730"/>
            <a:ext cx="228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trick is to focus on one section at a time…</a:t>
            </a:r>
          </a:p>
        </p:txBody>
      </p:sp>
    </p:spTree>
    <p:extLst>
      <p:ext uri="{BB962C8B-B14F-4D97-AF65-F5344CB8AC3E}">
        <p14:creationId xmlns:p14="http://schemas.microsoft.com/office/powerpoint/2010/main" val="109544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958985" y="-1075938"/>
            <a:ext cx="2018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MicEco</a:t>
            </a:r>
            <a:r>
              <a:rPr lang="en-US" dirty="0"/>
              <a:t>:: </a:t>
            </a:r>
            <a:r>
              <a:rPr lang="en-US" dirty="0" err="1"/>
              <a:t>ps_venn</a:t>
            </a:r>
            <a:r>
              <a:rPr lang="en-US" dirty="0"/>
              <a:t>()</a:t>
            </a:r>
          </a:p>
        </p:txBody>
      </p:sp>
      <p:sp>
        <p:nvSpPr>
          <p:cNvPr id="2" name="Rectangle 1"/>
          <p:cNvSpPr/>
          <p:nvPr/>
        </p:nvSpPr>
        <p:spPr>
          <a:xfrm>
            <a:off x="4423134" y="1906425"/>
            <a:ext cx="2051571" cy="941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9" b="69792"/>
          <a:stretch/>
        </p:blipFill>
        <p:spPr bwMode="auto">
          <a:xfrm>
            <a:off x="76200" y="649126"/>
            <a:ext cx="9062342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Oval 18"/>
          <p:cNvSpPr/>
          <p:nvPr/>
        </p:nvSpPr>
        <p:spPr>
          <a:xfrm rot="19168777">
            <a:off x="903800" y="1205774"/>
            <a:ext cx="182427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9168777">
            <a:off x="3650794" y="1205775"/>
            <a:ext cx="182427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9168777">
            <a:off x="6454050" y="1205773"/>
            <a:ext cx="182427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9168777">
            <a:off x="241027" y="2393271"/>
            <a:ext cx="181362" cy="1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9168777">
            <a:off x="5773152" y="2393271"/>
            <a:ext cx="181362" cy="1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9168777">
            <a:off x="3037085" y="2393271"/>
            <a:ext cx="181362" cy="1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19168777">
            <a:off x="6992352" y="2557145"/>
            <a:ext cx="181362" cy="1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rot="19168777">
            <a:off x="4252685" y="2576193"/>
            <a:ext cx="181362" cy="1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rot="19168777">
            <a:off x="1436886" y="2557144"/>
            <a:ext cx="181362" cy="1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9168777">
            <a:off x="2484992" y="2359976"/>
            <a:ext cx="139205" cy="313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19168777">
            <a:off x="5224405" y="2349268"/>
            <a:ext cx="139205" cy="313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19168777">
            <a:off x="8043805" y="2368317"/>
            <a:ext cx="139205" cy="313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19168777">
            <a:off x="7685287" y="2785746"/>
            <a:ext cx="181362" cy="1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rot="19168777">
            <a:off x="4942086" y="2804792"/>
            <a:ext cx="181362" cy="1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rot="19168777">
            <a:off x="2133111" y="2804791"/>
            <a:ext cx="181362" cy="1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6201" y="1075292"/>
            <a:ext cx="6206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g__67-14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0" y="2583044"/>
            <a:ext cx="6351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g__</a:t>
            </a:r>
            <a:r>
              <a:rPr lang="en-US" sz="900" dirty="0" err="1"/>
              <a:t>Bosea</a:t>
            </a:r>
            <a:endParaRPr lang="en-US" sz="900" dirty="0"/>
          </a:p>
        </p:txBody>
      </p:sp>
      <p:sp>
        <p:nvSpPr>
          <p:cNvPr id="37" name="Rectangle 36"/>
          <p:cNvSpPr/>
          <p:nvPr/>
        </p:nvSpPr>
        <p:spPr>
          <a:xfrm>
            <a:off x="803194" y="2696162"/>
            <a:ext cx="5982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g__A21b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92021" y="3011322"/>
            <a:ext cx="8755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g__</a:t>
            </a:r>
            <a:r>
              <a:rPr lang="en-US" sz="900" dirty="0" err="1"/>
              <a:t>pelomonas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2554594" y="2644226"/>
            <a:ext cx="11160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g__</a:t>
            </a:r>
            <a:r>
              <a:rPr lang="en-US" sz="900" dirty="0" err="1"/>
              <a:t>Sporocytophaga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-25209" y="0"/>
            <a:ext cx="5572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Comparing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Controls</a:t>
            </a:r>
            <a:r>
              <a:rPr lang="en-US" sz="2400" b="1" dirty="0"/>
              <a:t> with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other treatments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98062" y="3638550"/>
            <a:ext cx="40906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g__67-14 from o__</a:t>
            </a:r>
            <a:r>
              <a:rPr lang="en-US" dirty="0" err="1"/>
              <a:t>Solirubrobacterales</a:t>
            </a:r>
            <a:endParaRPr lang="en-US" dirty="0"/>
          </a:p>
          <a:p>
            <a:r>
              <a:rPr lang="en-US" dirty="0"/>
              <a:t>g__</a:t>
            </a:r>
            <a:r>
              <a:rPr lang="en-US" dirty="0" err="1"/>
              <a:t>Bosea</a:t>
            </a:r>
            <a:r>
              <a:rPr lang="en-US" dirty="0"/>
              <a:t> from o__</a:t>
            </a:r>
            <a:r>
              <a:rPr lang="en-US" dirty="0" err="1"/>
              <a:t>Rhizobiaeles</a:t>
            </a:r>
            <a:endParaRPr lang="en-US" dirty="0"/>
          </a:p>
          <a:p>
            <a:r>
              <a:rPr lang="en-US" dirty="0"/>
              <a:t>g__A21b from o__</a:t>
            </a:r>
            <a:r>
              <a:rPr lang="en-US" dirty="0" err="1"/>
              <a:t>Burkholderiales</a:t>
            </a:r>
            <a:endParaRPr lang="en-US" dirty="0"/>
          </a:p>
          <a:p>
            <a:r>
              <a:rPr lang="en-US" dirty="0"/>
              <a:t>g__</a:t>
            </a:r>
            <a:r>
              <a:rPr lang="en-US" dirty="0" err="1"/>
              <a:t>Pelomonas</a:t>
            </a:r>
            <a:r>
              <a:rPr lang="en-US" dirty="0"/>
              <a:t> from </a:t>
            </a:r>
            <a:r>
              <a:rPr lang="en-US" dirty="0" err="1"/>
              <a:t>f_Comonadaeceae</a:t>
            </a:r>
            <a:endParaRPr lang="en-US" dirty="0"/>
          </a:p>
          <a:p>
            <a:r>
              <a:rPr lang="en-US" dirty="0"/>
              <a:t>g__</a:t>
            </a:r>
            <a:r>
              <a:rPr lang="en-US" dirty="0" err="1"/>
              <a:t>Sporocytophaga</a:t>
            </a:r>
            <a:r>
              <a:rPr lang="en-US" dirty="0"/>
              <a:t> from </a:t>
            </a:r>
            <a:r>
              <a:rPr lang="en-US" dirty="0" err="1"/>
              <a:t>o_Cytophagales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339719" y="3225042"/>
            <a:ext cx="643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Taxa consistently more common in treatments than controls</a:t>
            </a:r>
          </a:p>
        </p:txBody>
      </p:sp>
      <p:sp>
        <p:nvSpPr>
          <p:cNvPr id="32" name="Snip Diagonal Corner Rectangle 31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1" t="74414" r="38755" b="5178"/>
          <a:stretch/>
        </p:blipFill>
        <p:spPr bwMode="auto">
          <a:xfrm>
            <a:off x="8523839" y="2524957"/>
            <a:ext cx="620162" cy="77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49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" grpId="0"/>
      <p:bldP spid="36" grpId="0"/>
      <p:bldP spid="37" grpId="0"/>
      <p:bldP spid="38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551172" y="2690812"/>
            <a:ext cx="2043112" cy="270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2" b="19140"/>
          <a:stretch/>
        </p:blipFill>
        <p:spPr bwMode="auto">
          <a:xfrm>
            <a:off x="6509746" y="-95250"/>
            <a:ext cx="2610066" cy="523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6364178" y="976440"/>
            <a:ext cx="833024" cy="429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666750"/>
            <a:ext cx="5410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Different members of the same </a:t>
            </a:r>
            <a:r>
              <a:rPr lang="en-US" sz="1400" dirty="0" err="1"/>
              <a:t>taxons</a:t>
            </a:r>
            <a:r>
              <a:rPr lang="en-US" sz="1400" dirty="0"/>
              <a:t> are being selected &amp; lost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Class Bacilli and Clostridia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Order </a:t>
            </a:r>
            <a:r>
              <a:rPr lang="en-US" sz="1400" dirty="0" err="1"/>
              <a:t>Rhizobiales</a:t>
            </a:r>
            <a:r>
              <a:rPr lang="en-US" sz="1400" dirty="0"/>
              <a:t> and </a:t>
            </a:r>
            <a:r>
              <a:rPr lang="en-US" sz="1400" dirty="0" err="1"/>
              <a:t>Burkholderiales</a:t>
            </a: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Family </a:t>
            </a:r>
            <a:r>
              <a:rPr lang="en-US" sz="1400" dirty="0" err="1"/>
              <a:t>Comamonadaceae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Could </a:t>
            </a:r>
            <a:r>
              <a:rPr lang="en-US" sz="1400" b="1" dirty="0"/>
              <a:t>diversity on these </a:t>
            </a:r>
            <a:r>
              <a:rPr lang="en-US" sz="1400" b="1" dirty="0" err="1"/>
              <a:t>taxons</a:t>
            </a:r>
            <a:r>
              <a:rPr lang="en-US" sz="1400" b="1" dirty="0"/>
              <a:t> </a:t>
            </a:r>
            <a:r>
              <a:rPr lang="en-US" sz="1400" dirty="0"/>
              <a:t>help plant response against herbivores?</a:t>
            </a:r>
          </a:p>
          <a:p>
            <a:r>
              <a:rPr lang="en-US" sz="1400" dirty="0"/>
              <a:t>                   </a:t>
            </a:r>
          </a:p>
        </p:txBody>
      </p:sp>
      <p:sp>
        <p:nvSpPr>
          <p:cNvPr id="13" name="Oval 12"/>
          <p:cNvSpPr/>
          <p:nvPr/>
        </p:nvSpPr>
        <p:spPr>
          <a:xfrm>
            <a:off x="7839396" y="1311027"/>
            <a:ext cx="416512" cy="3221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463405" y="1314106"/>
            <a:ext cx="416512" cy="463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387214" y="2657318"/>
            <a:ext cx="833024" cy="429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862432" y="2991904"/>
            <a:ext cx="416512" cy="3221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486441" y="2994984"/>
            <a:ext cx="416512" cy="463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87214" y="4330037"/>
            <a:ext cx="833024" cy="429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862432" y="4664623"/>
            <a:ext cx="416512" cy="3221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86441" y="4667703"/>
            <a:ext cx="416512" cy="463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63406" y="144330"/>
            <a:ext cx="438643" cy="5033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440370" y="1797894"/>
            <a:ext cx="438643" cy="5033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406392" y="3469247"/>
            <a:ext cx="438643" cy="5033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-25209" y="0"/>
            <a:ext cx="6225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Comparing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Oral secretion </a:t>
            </a:r>
            <a:r>
              <a:rPr lang="en-US" sz="2400" b="1" dirty="0"/>
              <a:t>to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other treatments…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67400" y="1420955"/>
            <a:ext cx="9206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o_Rhizobiales</a:t>
            </a:r>
            <a:endParaRPr lang="en-US" sz="900" dirty="0"/>
          </a:p>
        </p:txBody>
      </p:sp>
      <p:sp>
        <p:nvSpPr>
          <p:cNvPr id="10" name="Rectangle 9"/>
          <p:cNvSpPr/>
          <p:nvPr/>
        </p:nvSpPr>
        <p:spPr>
          <a:xfrm>
            <a:off x="6327728" y="1608883"/>
            <a:ext cx="111787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o_Burkholderiales</a:t>
            </a:r>
            <a:endParaRPr lang="en-US" sz="900" dirty="0"/>
          </a:p>
        </p:txBody>
      </p:sp>
      <p:sp>
        <p:nvSpPr>
          <p:cNvPr id="11" name="Rectangle 10"/>
          <p:cNvSpPr/>
          <p:nvPr/>
        </p:nvSpPr>
        <p:spPr>
          <a:xfrm>
            <a:off x="6509746" y="48178"/>
            <a:ext cx="74384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c__Bacilli</a:t>
            </a:r>
            <a:endParaRPr lang="en-US" sz="900" dirty="0"/>
          </a:p>
        </p:txBody>
      </p:sp>
      <p:sp>
        <p:nvSpPr>
          <p:cNvPr id="12" name="Rectangle 11"/>
          <p:cNvSpPr/>
          <p:nvPr/>
        </p:nvSpPr>
        <p:spPr>
          <a:xfrm>
            <a:off x="8278944" y="138278"/>
            <a:ext cx="8650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c__Clostridia</a:t>
            </a:r>
            <a:endParaRPr lang="en-US" sz="900" dirty="0"/>
          </a:p>
        </p:txBody>
      </p:sp>
      <p:sp>
        <p:nvSpPr>
          <p:cNvPr id="35" name="Rectangle 34"/>
          <p:cNvSpPr/>
          <p:nvPr/>
        </p:nvSpPr>
        <p:spPr>
          <a:xfrm>
            <a:off x="8137852" y="1597839"/>
            <a:ext cx="108234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/>
              <a:t>f_commonadaceae</a:t>
            </a:r>
            <a:endParaRPr lang="en-US" sz="9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89"/>
          <a:stretch/>
        </p:blipFill>
        <p:spPr bwMode="auto">
          <a:xfrm>
            <a:off x="485003" y="2674377"/>
            <a:ext cx="1867876" cy="270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681960" y="4571759"/>
            <a:ext cx="51913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sz="900" dirty="0"/>
              <a:t>Diversity of these </a:t>
            </a:r>
            <a:r>
              <a:rPr lang="en-US" sz="900" dirty="0" err="1"/>
              <a:t>taxons</a:t>
            </a:r>
            <a:r>
              <a:rPr lang="en-US" sz="900" dirty="0"/>
              <a:t> was lower in control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900" dirty="0"/>
              <a:t>Total diversity was lower in control  too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900" dirty="0"/>
              <a:t>Do we have an effect or an artifact? I should make formal test &amp; normalizations!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4676068" y="3236729"/>
            <a:ext cx="1648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Neutrally selected ASVs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52324" y="2381719"/>
            <a:ext cx="1415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These 5 </a:t>
            </a:r>
            <a:r>
              <a:rPr lang="en-US" sz="1600" dirty="0" err="1"/>
              <a:t>taxons</a:t>
            </a:r>
            <a:endParaRPr 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3091025" y="2388247"/>
            <a:ext cx="963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all </a:t>
            </a:r>
            <a:r>
              <a:rPr lang="en-US" sz="1600" dirty="0" err="1"/>
              <a:t>taxons</a:t>
            </a:r>
            <a:endParaRPr lang="en-US" sz="1600" dirty="0"/>
          </a:p>
        </p:txBody>
      </p:sp>
      <p:sp>
        <p:nvSpPr>
          <p:cNvPr id="40" name="Snip Diagonal Corner Rectangle 39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6" r="33575" b="52195"/>
          <a:stretch/>
        </p:blipFill>
        <p:spPr bwMode="auto">
          <a:xfrm>
            <a:off x="4564976" y="2703858"/>
            <a:ext cx="876056" cy="129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1" t="74414" r="38755" b="5178"/>
          <a:stretch/>
        </p:blipFill>
        <p:spPr bwMode="auto">
          <a:xfrm>
            <a:off x="8679025" y="4511817"/>
            <a:ext cx="474653" cy="592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727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2" grpId="0"/>
      <p:bldP spid="10" grpId="0"/>
      <p:bldP spid="11" grpId="0"/>
      <p:bldP spid="12" grpId="0"/>
      <p:bldP spid="35" grpId="0"/>
      <p:bldP spid="41" grpId="0"/>
      <p:bldP spid="47" grpId="0"/>
      <p:bldP spid="49" grpId="0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73" y="145897"/>
            <a:ext cx="7056527" cy="499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1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"/>
          <a:stretch/>
        </p:blipFill>
        <p:spPr bwMode="auto">
          <a:xfrm>
            <a:off x="7332436" y="16247"/>
            <a:ext cx="1811564" cy="129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958985" y="-1075938"/>
            <a:ext cx="2018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MicEco</a:t>
            </a:r>
            <a:r>
              <a:rPr lang="en-US" dirty="0"/>
              <a:t>:: </a:t>
            </a:r>
            <a:r>
              <a:rPr lang="en-US" dirty="0" err="1"/>
              <a:t>ps_venn</a:t>
            </a:r>
            <a:r>
              <a:rPr lang="en-US" dirty="0"/>
              <a:t>()</a:t>
            </a:r>
          </a:p>
        </p:txBody>
      </p:sp>
      <p:sp>
        <p:nvSpPr>
          <p:cNvPr id="6" name="Rectangle 5"/>
          <p:cNvSpPr/>
          <p:nvPr/>
        </p:nvSpPr>
        <p:spPr>
          <a:xfrm>
            <a:off x="64856" y="913983"/>
            <a:ext cx="222114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600" dirty="0"/>
              <a:t>A simpler comparison is still useful!</a:t>
            </a:r>
          </a:p>
          <a:p>
            <a:pPr marL="171450" indent="-171450">
              <a:buFont typeface="Arial" pitchFamily="34" charset="0"/>
              <a:buChar char="•"/>
            </a:pPr>
            <a:endParaRPr lang="en-US" sz="160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sz="1600" dirty="0"/>
              <a:t>Here 21 taxa are present in the 3 treatments but absent in control</a:t>
            </a:r>
          </a:p>
          <a:p>
            <a:pPr marL="171450" indent="-171450">
              <a:buFont typeface="Arial" pitchFamily="34" charset="0"/>
              <a:buChar char="•"/>
            </a:pPr>
            <a:endParaRPr lang="en-US" sz="160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sz="1600" dirty="0"/>
              <a:t>Diverse, but </a:t>
            </a:r>
            <a:r>
              <a:rPr lang="en-US" sz="1600" dirty="0" err="1"/>
              <a:t>Proteobacteria</a:t>
            </a:r>
            <a:r>
              <a:rPr lang="en-US" sz="1600" dirty="0"/>
              <a:t> seems more represented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16100" y="1313763"/>
            <a:ext cx="110318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 </a:t>
            </a:r>
            <a:r>
              <a:rPr lang="en-US" sz="900" dirty="0" err="1"/>
              <a:t>MicEco</a:t>
            </a:r>
            <a:r>
              <a:rPr lang="en-US" sz="900" dirty="0"/>
              <a:t>:: </a:t>
            </a:r>
            <a:r>
              <a:rPr lang="en-US" sz="900" dirty="0" err="1"/>
              <a:t>ps_venn</a:t>
            </a:r>
            <a:r>
              <a:rPr lang="en-US" sz="900" dirty="0"/>
              <a:t>()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43900" y="515464"/>
            <a:ext cx="190500" cy="127613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Diagonal Corner Rectangle 7"/>
          <p:cNvSpPr/>
          <p:nvPr/>
        </p:nvSpPr>
        <p:spPr>
          <a:xfrm>
            <a:off x="0" y="446534"/>
            <a:ext cx="3200400" cy="154664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dirty="0"/>
          </a:p>
        </p:txBody>
      </p:sp>
      <p:sp>
        <p:nvSpPr>
          <p:cNvPr id="9" name="TextBox 8"/>
          <p:cNvSpPr txBox="1"/>
          <p:nvPr/>
        </p:nvSpPr>
        <p:spPr>
          <a:xfrm>
            <a:off x="-25209" y="0"/>
            <a:ext cx="3963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Finding shared exclusive ASVs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387214" y="3638550"/>
            <a:ext cx="833024" cy="429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856732"/>
            <a:ext cx="29831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err="1"/>
              <a:t>g_Mucilaginibacter</a:t>
            </a:r>
            <a:r>
              <a:rPr lang="en-US" sz="1600" dirty="0"/>
              <a:t> produces </a:t>
            </a:r>
            <a:r>
              <a:rPr lang="en-US" sz="1600" dirty="0" err="1"/>
              <a:t>exopolyssacharides</a:t>
            </a:r>
            <a:r>
              <a:rPr lang="en-US" sz="1600" dirty="0"/>
              <a:t> and has been found as beneficial in plants before</a:t>
            </a:r>
          </a:p>
        </p:txBody>
      </p:sp>
    </p:spTree>
    <p:extLst>
      <p:ext uri="{BB962C8B-B14F-4D97-AF65-F5344CB8AC3E}">
        <p14:creationId xmlns:p14="http://schemas.microsoft.com/office/powerpoint/2010/main" val="299674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958985" y="-1075938"/>
            <a:ext cx="2018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MicEco</a:t>
            </a:r>
            <a:r>
              <a:rPr lang="en-US" dirty="0"/>
              <a:t>:: </a:t>
            </a:r>
            <a:r>
              <a:rPr lang="en-US" dirty="0" err="1"/>
              <a:t>ps_venn</a:t>
            </a:r>
            <a:r>
              <a:rPr lang="en-US" dirty="0"/>
              <a:t>()</a:t>
            </a:r>
          </a:p>
        </p:txBody>
      </p:sp>
      <p:sp>
        <p:nvSpPr>
          <p:cNvPr id="8" name="Snip Diagonal Corner Rectangle 7"/>
          <p:cNvSpPr/>
          <p:nvPr/>
        </p:nvSpPr>
        <p:spPr>
          <a:xfrm>
            <a:off x="2743200" y="1360032"/>
            <a:ext cx="3200400" cy="154664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dirty="0"/>
          </a:p>
        </p:txBody>
      </p:sp>
      <p:sp>
        <p:nvSpPr>
          <p:cNvPr id="2" name="TextBox 1"/>
          <p:cNvSpPr txBox="1"/>
          <p:nvPr/>
        </p:nvSpPr>
        <p:spPr>
          <a:xfrm>
            <a:off x="0" y="1657350"/>
            <a:ext cx="93349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We saw that a selected community subset can be quite different between treatments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We could detect </a:t>
            </a:r>
            <a:r>
              <a:rPr lang="en-US" dirty="0" err="1"/>
              <a:t>taxons</a:t>
            </a:r>
            <a:r>
              <a:rPr lang="en-US" dirty="0"/>
              <a:t> that differed in abundance between these subsets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But all methods have  their assumptions and flaws, so let’s try something completely different</a:t>
            </a:r>
          </a:p>
        </p:txBody>
      </p:sp>
      <p:sp>
        <p:nvSpPr>
          <p:cNvPr id="14" name="Snip Diagonal Corner Rectangle 13"/>
          <p:cNvSpPr/>
          <p:nvPr/>
        </p:nvSpPr>
        <p:spPr>
          <a:xfrm>
            <a:off x="2743200" y="3332765"/>
            <a:ext cx="3200400" cy="154664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0521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Diagonal Corner Rectangle 5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-25209" y="0"/>
            <a:ext cx="7868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Random forest: machine learning with artificial intelligence  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1098" y="805755"/>
            <a:ext cx="45187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200" dirty="0"/>
              <a:t>indicates which microbial taxa </a:t>
            </a:r>
            <a:r>
              <a:rPr lang="en-US" sz="1200" b="1" dirty="0"/>
              <a:t>(or any other variable) </a:t>
            </a:r>
            <a:r>
              <a:rPr lang="en-US" sz="1200" dirty="0"/>
              <a:t>can better predict a sample classification (like treatments)</a:t>
            </a:r>
          </a:p>
          <a:p>
            <a:pPr marL="171450" indent="-171450">
              <a:buFont typeface="Arial" pitchFamily="34" charset="0"/>
              <a:buChar char="•"/>
            </a:pPr>
            <a:endParaRPr lang="en-US" sz="120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sz="1200" dirty="0"/>
              <a:t>Does this by iterating </a:t>
            </a:r>
            <a:r>
              <a:rPr lang="en-US" sz="1200" b="1" dirty="0"/>
              <a:t>many</a:t>
            </a:r>
            <a:r>
              <a:rPr lang="en-US" sz="1200" dirty="0"/>
              <a:t> decision trees (forest) on (random) subsets of data</a:t>
            </a:r>
          </a:p>
          <a:p>
            <a:pPr marL="171450" indent="-171450">
              <a:buFont typeface="Arial" pitchFamily="34" charset="0"/>
              <a:buChar char="•"/>
            </a:pPr>
            <a:endParaRPr lang="en-US" sz="120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sz="1200" dirty="0"/>
              <a:t>This is run multiple times over </a:t>
            </a:r>
            <a:r>
              <a:rPr lang="en-US" sz="1200" b="1" dirty="0"/>
              <a:t>training and test </a:t>
            </a:r>
            <a:r>
              <a:rPr lang="en-US" sz="1200" dirty="0"/>
              <a:t>dataset splits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50533" y="2907074"/>
            <a:ext cx="213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Bootstrapping with replacement: Take only some samples as input, they can </a:t>
            </a:r>
            <a:r>
              <a:rPr lang="en-US" sz="1050" dirty="0" err="1">
                <a:solidFill>
                  <a:schemeClr val="bg1"/>
                </a:solidFill>
              </a:rPr>
              <a:t>eb</a:t>
            </a:r>
            <a:r>
              <a:rPr lang="en-US" sz="1050" dirty="0">
                <a:solidFill>
                  <a:schemeClr val="bg1"/>
                </a:solidFill>
              </a:rPr>
              <a:t> repeated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50533" y="3626688"/>
            <a:ext cx="2133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Random feature subsampling: only accounts for some of the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4324350"/>
            <a:ext cx="16002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Majority voting: classifies </a:t>
            </a:r>
          </a:p>
          <a:p>
            <a:r>
              <a:rPr lang="en-US" sz="1050" dirty="0">
                <a:solidFill>
                  <a:schemeClr val="bg1"/>
                </a:solidFill>
              </a:rPr>
              <a:t>Samples “democratically”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284133" y="2038350"/>
            <a:ext cx="745067" cy="1238056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284132" y="2565522"/>
            <a:ext cx="745067" cy="1238056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962400" y="4532099"/>
            <a:ext cx="990600" cy="1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4" t="7387" r="37778" b="58560"/>
          <a:stretch/>
        </p:blipFill>
        <p:spPr bwMode="auto">
          <a:xfrm>
            <a:off x="4440767" y="490006"/>
            <a:ext cx="4457863" cy="460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8" t="8388" r="44443" b="61996"/>
          <a:stretch/>
        </p:blipFill>
        <p:spPr bwMode="auto">
          <a:xfrm>
            <a:off x="228600" y="2454655"/>
            <a:ext cx="3657600" cy="2658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3962400" y="3626688"/>
            <a:ext cx="990600" cy="12310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620000" y="56877"/>
            <a:ext cx="167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(but really, it’s just statistics)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793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13052" r="41250" b="61972"/>
          <a:stretch/>
        </p:blipFill>
        <p:spPr bwMode="auto">
          <a:xfrm>
            <a:off x="0" y="-16775"/>
            <a:ext cx="9144000" cy="515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74550" y="-16775"/>
            <a:ext cx="196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Normalized Nerd @ </a:t>
            </a:r>
            <a:r>
              <a:rPr lang="en-US" sz="1200" dirty="0" err="1">
                <a:solidFill>
                  <a:schemeClr val="bg1"/>
                </a:solidFill>
              </a:rPr>
              <a:t>youtube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457200" y="2114550"/>
            <a:ext cx="868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3886200" y="260224"/>
            <a:ext cx="51054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3276600" y="2800350"/>
            <a:ext cx="51054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18662" y="261568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48000" y="2639599"/>
            <a:ext cx="124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Treatments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61533" y="2338685"/>
            <a:ext cx="1688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Variables </a:t>
            </a:r>
          </a:p>
          <a:p>
            <a:r>
              <a:rPr lang="en-US" dirty="0">
                <a:solidFill>
                  <a:schemeClr val="bg1"/>
                </a:solidFill>
              </a:rPr>
              <a:t>(taxa </a:t>
            </a:r>
            <a:r>
              <a:rPr lang="en-US" dirty="0" err="1">
                <a:solidFill>
                  <a:schemeClr val="bg1"/>
                </a:solidFill>
              </a:rPr>
              <a:t>abudance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601326" y="1962150"/>
            <a:ext cx="0" cy="59766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302193" y="2018016"/>
            <a:ext cx="0" cy="59766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Brace 34"/>
          <p:cNvSpPr/>
          <p:nvPr/>
        </p:nvSpPr>
        <p:spPr>
          <a:xfrm rot="5400000">
            <a:off x="1678516" y="1043516"/>
            <a:ext cx="457200" cy="2281767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58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13052" r="41250" b="61972"/>
          <a:stretch/>
        </p:blipFill>
        <p:spPr bwMode="auto">
          <a:xfrm>
            <a:off x="0" y="-16775"/>
            <a:ext cx="9144000" cy="515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74550" y="-16775"/>
            <a:ext cx="196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Normalized Nerd @ </a:t>
            </a:r>
            <a:r>
              <a:rPr lang="en-US" sz="1200" dirty="0" err="1">
                <a:solidFill>
                  <a:schemeClr val="bg1"/>
                </a:solidFill>
              </a:rPr>
              <a:t>youtube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457200" y="2114550"/>
            <a:ext cx="868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3276600" y="2800350"/>
            <a:ext cx="51054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7700" y="2815218"/>
            <a:ext cx="213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Bootstrapping with replacement: </a:t>
            </a:r>
            <a:r>
              <a:rPr lang="en-US" sz="1050" dirty="0">
                <a:solidFill>
                  <a:schemeClr val="bg1"/>
                </a:solidFill>
              </a:rPr>
              <a:t>Take only some samples as input, they can be repeated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781300" y="1657350"/>
            <a:ext cx="1333500" cy="1371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984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" y="23283"/>
            <a:ext cx="4956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Plants were born in a microbial world</a:t>
            </a:r>
          </a:p>
        </p:txBody>
      </p:sp>
      <p:sp>
        <p:nvSpPr>
          <p:cNvPr id="5" name="Snip Diagonal Corner Rectangle 4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-8467" y="1123950"/>
            <a:ext cx="5486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Plants </a:t>
            </a:r>
            <a:r>
              <a:rPr lang="en-US" sz="1600" b="1" dirty="0"/>
              <a:t>cannot</a:t>
            </a:r>
            <a:r>
              <a:rPr lang="en-US" sz="1600" dirty="0"/>
              <a:t> avoid interference from microbes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When plants first colonized the land, bacteria were already there for </a:t>
            </a:r>
            <a:r>
              <a:rPr lang="en-US" sz="1600" b="1" dirty="0"/>
              <a:t>billions of years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Likewise, </a:t>
            </a:r>
            <a:r>
              <a:rPr lang="en-US" sz="1600" b="1" dirty="0"/>
              <a:t>insect herbivores </a:t>
            </a:r>
            <a:r>
              <a:rPr lang="en-US" sz="1600" dirty="0"/>
              <a:t>has been coevolving with microbe-associated plants since they first appeared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The microbiome is a secondary and flexible genome the plant can manipulate, with implications for </a:t>
            </a:r>
            <a:r>
              <a:rPr lang="en-US" sz="1600" b="1" dirty="0"/>
              <a:t>agriculture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Microbes perform different functions: nutrient acquisition, pathogen defense, </a:t>
            </a:r>
            <a:r>
              <a:rPr lang="en-US" sz="1600" b="1" dirty="0"/>
              <a:t>plant</a:t>
            </a:r>
            <a:r>
              <a:rPr lang="en-US" sz="1600" dirty="0"/>
              <a:t> </a:t>
            </a:r>
            <a:r>
              <a:rPr lang="en-US" sz="1600" b="1" dirty="0"/>
              <a:t>hormone regulation</a:t>
            </a:r>
            <a:r>
              <a:rPr lang="en-US" sz="1600" dirty="0"/>
              <a:t> &amp; others</a:t>
            </a:r>
          </a:p>
        </p:txBody>
      </p:sp>
      <p:pic>
        <p:nvPicPr>
          <p:cNvPr id="4098" name="Picture 2" descr="Infographic: Plants&amp;#39; Microbial Communities | The Scientist Magazine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54115"/>
            <a:ext cx="2971800" cy="464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749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13052" r="41250" b="61972"/>
          <a:stretch/>
        </p:blipFill>
        <p:spPr bwMode="auto">
          <a:xfrm>
            <a:off x="0" y="-16775"/>
            <a:ext cx="9144000" cy="515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74550" y="-16775"/>
            <a:ext cx="196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Normalized Nerd @ </a:t>
            </a:r>
            <a:r>
              <a:rPr lang="en-US" sz="1200" dirty="0" err="1">
                <a:solidFill>
                  <a:schemeClr val="bg1"/>
                </a:solidFill>
              </a:rPr>
              <a:t>youtube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457200" y="2266950"/>
            <a:ext cx="26670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3276599" y="2419350"/>
            <a:ext cx="5791202" cy="2590800"/>
          </a:xfrm>
          <a:prstGeom prst="flowChartProcess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7700" y="2815218"/>
            <a:ext cx="213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Bootstrapping with replacement: </a:t>
            </a:r>
            <a:r>
              <a:rPr lang="en-US" sz="1050" dirty="0">
                <a:solidFill>
                  <a:schemeClr val="bg1"/>
                </a:solidFill>
              </a:rPr>
              <a:t>Take only some samples as input, they can be repeated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781300" y="1657350"/>
            <a:ext cx="1333500" cy="1371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47700" y="3418939"/>
            <a:ext cx="2133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Random feature subsampling: </a:t>
            </a:r>
            <a:r>
              <a:rPr lang="en-US" sz="1050" dirty="0">
                <a:solidFill>
                  <a:schemeClr val="bg1"/>
                </a:solidFill>
              </a:rPr>
              <a:t>only accounts for some of the variables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781300" y="2343150"/>
            <a:ext cx="1257300" cy="128353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542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13052" r="41250" b="61972"/>
          <a:stretch/>
        </p:blipFill>
        <p:spPr bwMode="auto">
          <a:xfrm>
            <a:off x="0" y="-16775"/>
            <a:ext cx="9144000" cy="515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74550" y="-16775"/>
            <a:ext cx="196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Normalized Nerd @ </a:t>
            </a:r>
            <a:r>
              <a:rPr lang="en-US" sz="1200" dirty="0" err="1">
                <a:solidFill>
                  <a:schemeClr val="bg1"/>
                </a:solidFill>
              </a:rPr>
              <a:t>youtube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457200" y="2266950"/>
            <a:ext cx="26670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3276599" y="2419350"/>
            <a:ext cx="5791202" cy="2590800"/>
          </a:xfrm>
          <a:prstGeom prst="flowChartProcess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7700" y="2815218"/>
            <a:ext cx="213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Bootstrapping with replacement: </a:t>
            </a:r>
            <a:r>
              <a:rPr lang="en-US" sz="1050" dirty="0">
                <a:solidFill>
                  <a:schemeClr val="bg1"/>
                </a:solidFill>
              </a:rPr>
              <a:t>Take only some samples as input, they can be repeated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781300" y="1657350"/>
            <a:ext cx="1333500" cy="1371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47700" y="3418939"/>
            <a:ext cx="2133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Random feature subsampling: </a:t>
            </a:r>
            <a:r>
              <a:rPr lang="en-US" sz="1050" dirty="0">
                <a:solidFill>
                  <a:schemeClr val="bg1"/>
                </a:solidFill>
              </a:rPr>
              <a:t>only accounts for some of the variables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781300" y="2343150"/>
            <a:ext cx="1257300" cy="128353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308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13052" r="41250" b="61972"/>
          <a:stretch/>
        </p:blipFill>
        <p:spPr bwMode="auto">
          <a:xfrm>
            <a:off x="0" y="-16775"/>
            <a:ext cx="9144000" cy="515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74550" y="-16775"/>
            <a:ext cx="196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Normalized Nerd @ </a:t>
            </a:r>
            <a:r>
              <a:rPr lang="en-US" sz="1200" dirty="0" err="1">
                <a:solidFill>
                  <a:schemeClr val="bg1"/>
                </a:solidFill>
              </a:rPr>
              <a:t>youtube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457200" y="2266950"/>
            <a:ext cx="26670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3276599" y="4476750"/>
            <a:ext cx="5029201" cy="533400"/>
          </a:xfrm>
          <a:prstGeom prst="flowChartProcess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7700" y="2815218"/>
            <a:ext cx="213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Bootstrapping with replacement: </a:t>
            </a:r>
            <a:r>
              <a:rPr lang="en-US" sz="1050" dirty="0">
                <a:solidFill>
                  <a:schemeClr val="bg1"/>
                </a:solidFill>
              </a:rPr>
              <a:t>Take only some samples as input, they can be repeated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781300" y="1657350"/>
            <a:ext cx="1333500" cy="1371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47700" y="3418939"/>
            <a:ext cx="2133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Random feature subsampling: </a:t>
            </a:r>
            <a:r>
              <a:rPr lang="en-US" sz="1050" dirty="0">
                <a:solidFill>
                  <a:schemeClr val="bg1"/>
                </a:solidFill>
              </a:rPr>
              <a:t>only accounts for some of the variables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781300" y="2343150"/>
            <a:ext cx="1257300" cy="128353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73100" y="3834437"/>
            <a:ext cx="2133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Decision tree: </a:t>
            </a:r>
            <a:r>
              <a:rPr lang="en-US" sz="1050" dirty="0">
                <a:solidFill>
                  <a:schemeClr val="bg1"/>
                </a:solidFill>
              </a:rPr>
              <a:t>classifies samples according observed data section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667000" y="3553882"/>
            <a:ext cx="990600" cy="488304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1600200" y="260224"/>
            <a:ext cx="1447800" cy="1701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228600" y="715432"/>
            <a:ext cx="3276600" cy="25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28029" r="74983" b="66062"/>
          <a:stretch/>
        </p:blipFill>
        <p:spPr bwMode="auto">
          <a:xfrm>
            <a:off x="228600" y="1200150"/>
            <a:ext cx="3276600" cy="25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05200" y="121724"/>
            <a:ext cx="1447800" cy="44312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1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13052" r="41250" b="61972"/>
          <a:stretch/>
        </p:blipFill>
        <p:spPr bwMode="auto">
          <a:xfrm>
            <a:off x="0" y="-16775"/>
            <a:ext cx="9144000" cy="515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7700" y="2815218"/>
            <a:ext cx="213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Bootstrapping with replacement: </a:t>
            </a:r>
            <a:r>
              <a:rPr lang="en-US" sz="1050" dirty="0">
                <a:solidFill>
                  <a:schemeClr val="bg1"/>
                </a:solidFill>
              </a:rPr>
              <a:t>Take only some samples as input, they can be repeated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7700" y="3418939"/>
            <a:ext cx="2133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Random feature subsampling: </a:t>
            </a:r>
            <a:r>
              <a:rPr lang="en-US" sz="1050" dirty="0">
                <a:solidFill>
                  <a:schemeClr val="bg1"/>
                </a:solidFill>
              </a:rPr>
              <a:t>only accounts for some of the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787700" y="4656130"/>
            <a:ext cx="163406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Majority voting: </a:t>
            </a:r>
            <a:r>
              <a:rPr lang="en-US" sz="1050" dirty="0">
                <a:solidFill>
                  <a:schemeClr val="bg1"/>
                </a:solidFill>
              </a:rPr>
              <a:t>classifies test data samples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74550" y="-16775"/>
            <a:ext cx="196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Normalized Nerd @ </a:t>
            </a:r>
            <a:r>
              <a:rPr lang="en-US" sz="1200" dirty="0" err="1">
                <a:solidFill>
                  <a:schemeClr val="bg1"/>
                </a:solidFill>
              </a:rPr>
              <a:t>youtube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1300" y="1657350"/>
            <a:ext cx="1333500" cy="1371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781300" y="2343150"/>
            <a:ext cx="1257300" cy="128353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9" idx="0"/>
          </p:cNvCxnSpPr>
          <p:nvPr/>
        </p:nvCxnSpPr>
        <p:spPr>
          <a:xfrm>
            <a:off x="811659" y="4393615"/>
            <a:ext cx="3303141" cy="262515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73100" y="3834437"/>
            <a:ext cx="2133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Decision tree: </a:t>
            </a:r>
            <a:r>
              <a:rPr lang="en-US" sz="1050" dirty="0">
                <a:solidFill>
                  <a:schemeClr val="bg1"/>
                </a:solidFill>
              </a:rPr>
              <a:t>classifies samples according observed data section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667000" y="3553882"/>
            <a:ext cx="990600" cy="488304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 rot="15797624">
            <a:off x="-158711" y="3123217"/>
            <a:ext cx="1802185" cy="750722"/>
          </a:xfrm>
          <a:prstGeom prst="arc">
            <a:avLst>
              <a:gd name="adj1" fmla="val 10936817"/>
              <a:gd name="adj2" fmla="val 21400343"/>
            </a:avLst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7582" y="2216192"/>
            <a:ext cx="2294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Test data: </a:t>
            </a:r>
            <a:r>
              <a:rPr lang="en-US" sz="1050" dirty="0">
                <a:solidFill>
                  <a:schemeClr val="bg1"/>
                </a:solidFill>
              </a:rPr>
              <a:t>partition</a:t>
            </a:r>
            <a:r>
              <a:rPr lang="en-US" sz="1050" b="1" dirty="0">
                <a:solidFill>
                  <a:schemeClr val="bg1"/>
                </a:solidFill>
              </a:rPr>
              <a:t> </a:t>
            </a:r>
            <a:r>
              <a:rPr lang="en-US" sz="1050" dirty="0">
                <a:solidFill>
                  <a:schemeClr val="bg1"/>
                </a:solidFill>
              </a:rPr>
              <a:t>not used until now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969476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13052" r="41250" b="61972"/>
          <a:stretch/>
        </p:blipFill>
        <p:spPr bwMode="auto">
          <a:xfrm>
            <a:off x="0" y="-16775"/>
            <a:ext cx="9144000" cy="515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77582" y="2216192"/>
            <a:ext cx="2294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Test data: </a:t>
            </a:r>
            <a:r>
              <a:rPr lang="en-US" sz="1050" dirty="0">
                <a:solidFill>
                  <a:schemeClr val="bg1"/>
                </a:solidFill>
              </a:rPr>
              <a:t>partition</a:t>
            </a:r>
            <a:r>
              <a:rPr lang="en-US" sz="1050" b="1" dirty="0">
                <a:solidFill>
                  <a:schemeClr val="bg1"/>
                </a:solidFill>
              </a:rPr>
              <a:t> </a:t>
            </a:r>
            <a:r>
              <a:rPr lang="en-US" sz="1050" dirty="0">
                <a:solidFill>
                  <a:schemeClr val="bg1"/>
                </a:solidFill>
              </a:rPr>
              <a:t>not used until now</a:t>
            </a:r>
            <a:endParaRPr lang="en-US" sz="1050" dirty="0"/>
          </a:p>
        </p:txBody>
      </p:sp>
      <p:sp>
        <p:nvSpPr>
          <p:cNvPr id="2" name="TextBox 1"/>
          <p:cNvSpPr txBox="1"/>
          <p:nvPr/>
        </p:nvSpPr>
        <p:spPr>
          <a:xfrm>
            <a:off x="647700" y="2815218"/>
            <a:ext cx="213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Bootstrapping with replacement: </a:t>
            </a:r>
            <a:r>
              <a:rPr lang="en-US" sz="1050" dirty="0">
                <a:solidFill>
                  <a:schemeClr val="bg1"/>
                </a:solidFill>
              </a:rPr>
              <a:t>Take only some samples as input, they can be repeated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7700" y="3418939"/>
            <a:ext cx="2133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Random feature subsampling: </a:t>
            </a:r>
            <a:r>
              <a:rPr lang="en-US" sz="1050" dirty="0">
                <a:solidFill>
                  <a:schemeClr val="bg1"/>
                </a:solidFill>
              </a:rPr>
              <a:t>only accounts for some of the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787700" y="4656130"/>
            <a:ext cx="163406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Majority voting: </a:t>
            </a:r>
            <a:r>
              <a:rPr lang="en-US" sz="1050" dirty="0">
                <a:solidFill>
                  <a:schemeClr val="bg1"/>
                </a:solidFill>
              </a:rPr>
              <a:t>classifies test data samples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74550" y="-16775"/>
            <a:ext cx="196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Normalized Nerd @ </a:t>
            </a:r>
            <a:r>
              <a:rPr lang="en-US" sz="1200" dirty="0" err="1">
                <a:solidFill>
                  <a:schemeClr val="bg1"/>
                </a:solidFill>
              </a:rPr>
              <a:t>youtube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1300" y="1657350"/>
            <a:ext cx="1333500" cy="1371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781300" y="2343150"/>
            <a:ext cx="1257300" cy="128353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9" idx="0"/>
          </p:cNvCxnSpPr>
          <p:nvPr/>
        </p:nvCxnSpPr>
        <p:spPr>
          <a:xfrm>
            <a:off x="811659" y="4393615"/>
            <a:ext cx="3303141" cy="262515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73100" y="3834437"/>
            <a:ext cx="2133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Decision tree: </a:t>
            </a:r>
            <a:r>
              <a:rPr lang="en-US" sz="1050" dirty="0">
                <a:solidFill>
                  <a:schemeClr val="bg1"/>
                </a:solidFill>
              </a:rPr>
              <a:t>classifies samples according observed data section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667000" y="3553882"/>
            <a:ext cx="990600" cy="488304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 rot="15797624">
            <a:off x="-158711" y="3123217"/>
            <a:ext cx="1802185" cy="750722"/>
          </a:xfrm>
          <a:prstGeom prst="arc">
            <a:avLst>
              <a:gd name="adj1" fmla="val 10936817"/>
              <a:gd name="adj2" fmla="val 21400343"/>
            </a:avLst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251017"/>
            <a:ext cx="9144000" cy="488327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-21981" y="-6169"/>
            <a:ext cx="7108581" cy="368119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9069554">
            <a:off x="2377821" y="385986"/>
            <a:ext cx="6076367" cy="390525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69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99" r="71816" b="5404"/>
          <a:stretch/>
        </p:blipFill>
        <p:spPr bwMode="auto">
          <a:xfrm>
            <a:off x="4114800" y="1504950"/>
            <a:ext cx="4893733" cy="178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57" r="72031" b="3988"/>
          <a:stretch/>
        </p:blipFill>
        <p:spPr bwMode="auto">
          <a:xfrm>
            <a:off x="4114800" y="493415"/>
            <a:ext cx="4893734" cy="904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nip Diagonal Corner Rectangle 5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-25209" y="0"/>
            <a:ext cx="6697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formula of features to predict sample treatments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66750"/>
            <a:ext cx="40254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Our output is a </a:t>
            </a:r>
            <a:r>
              <a:rPr lang="en-US" sz="1400" b="1" dirty="0"/>
              <a:t>formula</a:t>
            </a:r>
            <a:r>
              <a:rPr lang="en-US" sz="1400" dirty="0"/>
              <a:t> of features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err="1"/>
              <a:t>boruta</a:t>
            </a:r>
            <a:r>
              <a:rPr lang="en-US" sz="1400" dirty="0"/>
              <a:t>::</a:t>
            </a:r>
            <a:r>
              <a:rPr lang="en-US" sz="1400" dirty="0" err="1"/>
              <a:t>Boruta</a:t>
            </a:r>
            <a:r>
              <a:rPr lang="en-US" sz="1400" dirty="0"/>
              <a:t>() filters features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Caret::</a:t>
            </a:r>
            <a:r>
              <a:rPr lang="en-US" sz="1400" dirty="0" err="1"/>
              <a:t>trainControl</a:t>
            </a:r>
            <a:r>
              <a:rPr lang="en-US" sz="1400" dirty="0"/>
              <a:t>() splits training and data sets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Caret</a:t>
            </a:r>
            <a:r>
              <a:rPr lang="en-US" sz="1400" dirty="0">
                <a:sym typeface="Wingdings" pitchFamily="2" charset="2"/>
              </a:rPr>
              <a:t>::train() calculates the RF on the feature subset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Caret::</a:t>
            </a:r>
            <a:r>
              <a:rPr lang="en-US" sz="1400" dirty="0" err="1"/>
              <a:t>confusionMatrix</a:t>
            </a:r>
            <a:r>
              <a:rPr lang="en-US" sz="1400" dirty="0"/>
              <a:t>() shows </a:t>
            </a:r>
            <a:r>
              <a:rPr lang="en-US" sz="1400" dirty="0" err="1"/>
              <a:t>prediciton</a:t>
            </a:r>
            <a:r>
              <a:rPr lang="en-US" sz="1400" dirty="0"/>
              <a:t> accuracy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3383363"/>
            <a:ext cx="38865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Selected by RF on </a:t>
            </a:r>
            <a:r>
              <a:rPr lang="en-US" sz="1600" i="1" dirty="0" err="1"/>
              <a:t>B.oleraceae</a:t>
            </a:r>
            <a:r>
              <a:rPr lang="en-US" sz="1600" dirty="0"/>
              <a:t> soil samples…</a:t>
            </a:r>
          </a:p>
          <a:p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295120" y="3758875"/>
            <a:ext cx="2286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g__</a:t>
            </a:r>
            <a:r>
              <a:rPr lang="en-US" sz="1600" dirty="0" err="1">
                <a:solidFill>
                  <a:srgbClr val="FF0000"/>
                </a:solidFill>
              </a:rPr>
              <a:t>Nocardioides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/>
              <a:t>g__</a:t>
            </a:r>
            <a:r>
              <a:rPr lang="en-US" sz="1600" dirty="0" err="1"/>
              <a:t>Pedobacter</a:t>
            </a:r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g__</a:t>
            </a:r>
            <a:r>
              <a:rPr lang="en-US" sz="1600" dirty="0" err="1">
                <a:solidFill>
                  <a:srgbClr val="FF0000"/>
                </a:solidFill>
              </a:rPr>
              <a:t>Mucilaginibacter</a:t>
            </a:r>
            <a:r>
              <a:rPr lang="en-US" sz="1600" dirty="0">
                <a:solidFill>
                  <a:srgbClr val="FF0000"/>
                </a:solidFill>
              </a:rPr>
              <a:t> (x2)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g__</a:t>
            </a:r>
            <a:r>
              <a:rPr lang="en-US" sz="1600" dirty="0" err="1">
                <a:solidFill>
                  <a:srgbClr val="FF0000"/>
                </a:solidFill>
              </a:rPr>
              <a:t>Massilia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f__</a:t>
            </a:r>
            <a:r>
              <a:rPr lang="en-US" sz="1600" dirty="0" err="1">
                <a:solidFill>
                  <a:srgbClr val="FF0000"/>
                </a:solidFill>
              </a:rPr>
              <a:t>Comamonadaceae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69205" y="4884080"/>
            <a:ext cx="1391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…and neutral models</a:t>
            </a:r>
          </a:p>
        </p:txBody>
      </p:sp>
    </p:spTree>
    <p:extLst>
      <p:ext uri="{BB962C8B-B14F-4D97-AF65-F5344CB8AC3E}">
        <p14:creationId xmlns:p14="http://schemas.microsoft.com/office/powerpoint/2010/main" val="150684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958985" y="-1075938"/>
            <a:ext cx="2018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MicEco</a:t>
            </a:r>
            <a:r>
              <a:rPr lang="en-US" dirty="0"/>
              <a:t>:: </a:t>
            </a:r>
            <a:r>
              <a:rPr lang="en-US" dirty="0" err="1"/>
              <a:t>ps_venn</a:t>
            </a:r>
            <a:r>
              <a:rPr lang="en-US" dirty="0"/>
              <a:t>()</a:t>
            </a:r>
          </a:p>
        </p:txBody>
      </p:sp>
      <p:sp>
        <p:nvSpPr>
          <p:cNvPr id="8" name="Snip Diagonal Corner Rectangle 7"/>
          <p:cNvSpPr/>
          <p:nvPr/>
        </p:nvSpPr>
        <p:spPr>
          <a:xfrm>
            <a:off x="2743200" y="1360032"/>
            <a:ext cx="3200400" cy="154664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dirty="0"/>
          </a:p>
        </p:txBody>
      </p:sp>
      <p:sp>
        <p:nvSpPr>
          <p:cNvPr id="2" name="TextBox 1"/>
          <p:cNvSpPr txBox="1"/>
          <p:nvPr/>
        </p:nvSpPr>
        <p:spPr>
          <a:xfrm>
            <a:off x="0" y="1657350"/>
            <a:ext cx="9479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We saw that a few taxa can classify our samples, generating a list of candidates for analysis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Some of these taxa were also noted in the neutral model analysis – a confirmation!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But all methods have  their assumptions and flaws, so let’s try something completely different</a:t>
            </a:r>
          </a:p>
        </p:txBody>
      </p:sp>
      <p:sp>
        <p:nvSpPr>
          <p:cNvPr id="14" name="Snip Diagonal Corner Rectangle 13"/>
          <p:cNvSpPr/>
          <p:nvPr/>
        </p:nvSpPr>
        <p:spPr>
          <a:xfrm>
            <a:off x="2743200" y="3332765"/>
            <a:ext cx="3200400" cy="154664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472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C:\Users\pedro\Wageningen University &amp; Research\MiCRop - WUR - Documents\Organized paper drafts\Pilot_Clustered\R output\BO_soil_networ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7" r="19608"/>
          <a:stretch/>
        </p:blipFill>
        <p:spPr bwMode="auto">
          <a:xfrm>
            <a:off x="4056538" y="1"/>
            <a:ext cx="508746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nip Diagonal Corner Rectangle 5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-25209" y="0"/>
            <a:ext cx="5386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Networks can help us connect these taxa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" y="666750"/>
            <a:ext cx="37747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 group of interacting microbes has a </a:t>
            </a:r>
            <a:r>
              <a:rPr lang="en-US" sz="1600" b="1" dirty="0"/>
              <a:t>higher functionality</a:t>
            </a:r>
            <a:r>
              <a:rPr lang="en-US" sz="1600" dirty="0"/>
              <a:t> than their individual parts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Network analysis can show us correlations and co-variances between these microbes – hints of </a:t>
            </a:r>
            <a:r>
              <a:rPr lang="en-US" sz="1600" b="1" dirty="0"/>
              <a:t>ecological interactions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It highlights </a:t>
            </a:r>
            <a:r>
              <a:rPr lang="en-US" sz="1600" b="1" dirty="0"/>
              <a:t>sub-communities</a:t>
            </a:r>
            <a:r>
              <a:rPr lang="en-US" sz="1600" dirty="0"/>
              <a:t> and keystone species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/>
              <a:t>Keystone species have a central role within the network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/>
              <a:t>Their </a:t>
            </a:r>
            <a:r>
              <a:rPr lang="en-US" sz="1600" b="1" dirty="0"/>
              <a:t>removal</a:t>
            </a:r>
            <a:r>
              <a:rPr lang="en-US" sz="1600" dirty="0"/>
              <a:t> greatly impacts the ecosystem</a:t>
            </a:r>
          </a:p>
        </p:txBody>
      </p:sp>
    </p:spTree>
    <p:extLst>
      <p:ext uri="{BB962C8B-B14F-4D97-AF65-F5344CB8AC3E}">
        <p14:creationId xmlns:p14="http://schemas.microsoft.com/office/powerpoint/2010/main" val="903234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3" descr="C:\Users\pedro\Wageningen University &amp; Research\MiCRop - WUR - Documents\Organized paper drafts\Pilot_Clustered\R output\BO_soil_networ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7" r="19608"/>
          <a:stretch/>
        </p:blipFill>
        <p:spPr bwMode="auto">
          <a:xfrm>
            <a:off x="4056538" y="1"/>
            <a:ext cx="508746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nip Diagonal Corner Rectangle 5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-25209" y="0"/>
            <a:ext cx="4480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Layers of information in networks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7056" y="1029002"/>
            <a:ext cx="249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Blue links: </a:t>
            </a:r>
            <a:r>
              <a:rPr lang="en-US" sz="1400" b="1" dirty="0">
                <a:solidFill>
                  <a:srgbClr val="00B0F0"/>
                </a:solidFill>
              </a:rPr>
              <a:t>negative</a:t>
            </a:r>
            <a:r>
              <a:rPr lang="en-US" sz="1400" dirty="0">
                <a:solidFill>
                  <a:srgbClr val="00B0F0"/>
                </a:solidFill>
              </a:rPr>
              <a:t> </a:t>
            </a:r>
            <a:r>
              <a:rPr lang="en-US" sz="1400" dirty="0" err="1"/>
              <a:t>covariances</a:t>
            </a:r>
            <a:endParaRPr lang="en-US" sz="1400" dirty="0"/>
          </a:p>
          <a:p>
            <a:r>
              <a:rPr lang="en-US" sz="1400" dirty="0"/>
              <a:t>Red links: </a:t>
            </a:r>
            <a:r>
              <a:rPr lang="en-US" sz="1400" b="1" dirty="0">
                <a:solidFill>
                  <a:srgbClr val="FF0000"/>
                </a:solidFill>
              </a:rPr>
              <a:t>positive</a:t>
            </a:r>
            <a:r>
              <a:rPr lang="en-US" sz="1400" dirty="0"/>
              <a:t> </a:t>
            </a:r>
            <a:r>
              <a:rPr lang="en-US" sz="1400" dirty="0" err="1"/>
              <a:t>covariances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673286" y="2658855"/>
            <a:ext cx="1914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Triangles with blue border: </a:t>
            </a:r>
          </a:p>
          <a:p>
            <a:r>
              <a:rPr lang="en-US" sz="1200" dirty="0"/>
              <a:t>selected in </a:t>
            </a:r>
            <a:r>
              <a:rPr lang="en-US" sz="1200" b="1" dirty="0">
                <a:solidFill>
                  <a:srgbClr val="0070C0"/>
                </a:solidFill>
              </a:rPr>
              <a:t>Random Forest 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8" t="84065" r="51480" b="9616"/>
          <a:stretch/>
        </p:blipFill>
        <p:spPr bwMode="auto">
          <a:xfrm>
            <a:off x="8467" y="2238021"/>
            <a:ext cx="245266" cy="303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0" t="83606" r="27574" b="10395"/>
          <a:stretch/>
        </p:blipFill>
        <p:spPr bwMode="auto">
          <a:xfrm>
            <a:off x="20297" y="1976198"/>
            <a:ext cx="217736" cy="28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54" t="57888" r="39095" b="38119"/>
          <a:stretch/>
        </p:blipFill>
        <p:spPr bwMode="auto">
          <a:xfrm>
            <a:off x="41570" y="1681086"/>
            <a:ext cx="175190" cy="19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47" t="84949" r="33423" b="9961"/>
          <a:stretch/>
        </p:blipFill>
        <p:spPr bwMode="auto">
          <a:xfrm>
            <a:off x="96994" y="767352"/>
            <a:ext cx="200217" cy="24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 descr="C:\Users\pedro\Wageningen University &amp; Research\MiCRop - WUR - Documents\Organized paper drafts\Pilot_Clustered\R output\BO_soil_network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9" t="9752" r="68117" b="85608"/>
          <a:stretch/>
        </p:blipFill>
        <p:spPr bwMode="auto">
          <a:xfrm>
            <a:off x="30984" y="971550"/>
            <a:ext cx="548256" cy="66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Users\pedro\Wageningen University &amp; Research\MiCRop - WUR - Documents\Organized paper drafts\Pilot_Clustered\R output\BO_soil_networ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0" t="17166" r="56512" b="58912"/>
          <a:stretch/>
        </p:blipFill>
        <p:spPr bwMode="auto">
          <a:xfrm>
            <a:off x="1326506" y="3602352"/>
            <a:ext cx="1137388" cy="146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Users\pedro\Wageningen University &amp; Research\MiCRop - WUR - Documents\Organized paper drafts\Pilot_Clustered\R output\BO_soil_network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5" t="93289" r="25535" b="5091"/>
          <a:stretch/>
        </p:blipFill>
        <p:spPr bwMode="auto">
          <a:xfrm>
            <a:off x="128882" y="2728876"/>
            <a:ext cx="333299" cy="3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pedro\Wageningen University &amp; Research\MiCRop - WUR - Documents\Organized paper drafts\Pilot_Clustered\R output\BO_soil_network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3" t="48196" r="32525" b="49493"/>
          <a:stretch/>
        </p:blipFill>
        <p:spPr bwMode="auto">
          <a:xfrm>
            <a:off x="112215" y="3267646"/>
            <a:ext cx="895683" cy="25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9600" y="742950"/>
            <a:ext cx="2754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Each dot (network node): a bacterial taxa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0255" y="1638352"/>
            <a:ext cx="3082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Above expected on </a:t>
            </a: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all treatments and control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0255" y="1976198"/>
            <a:ext cx="3701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Above expected on </a:t>
            </a:r>
            <a:r>
              <a:rPr lang="en-US" sz="1200" b="1" dirty="0">
                <a:solidFill>
                  <a:srgbClr val="92D050"/>
                </a:solidFill>
              </a:rPr>
              <a:t>1-2 treatments, but not in control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0255" y="2264141"/>
            <a:ext cx="3649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Above expected on </a:t>
            </a:r>
            <a:r>
              <a:rPr lang="en-US" sz="1200" b="1" dirty="0">
                <a:solidFill>
                  <a:srgbClr val="00B050"/>
                </a:solidFill>
              </a:rPr>
              <a:t>all treatments, but not in control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62768" y="3257550"/>
            <a:ext cx="28683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Has ticker links and label: </a:t>
            </a:r>
            <a:r>
              <a:rPr lang="en-US" sz="1200" b="1" dirty="0"/>
              <a:t>keystone</a:t>
            </a:r>
            <a:r>
              <a:rPr lang="en-US" sz="1200" dirty="0"/>
              <a:t> species</a:t>
            </a:r>
          </a:p>
        </p:txBody>
      </p:sp>
      <p:pic>
        <p:nvPicPr>
          <p:cNvPr id="1026" name="Picture 2" descr="C:\Users\pedro\Wageningen University &amp; Research\MiCRop - WUR - Documents\Organized paper drafts\Pilot_Clustered\R output\BO_soil_network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325" y="7524750"/>
            <a:ext cx="3308938" cy="240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680607" y="3867150"/>
            <a:ext cx="21961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Module hub</a:t>
            </a:r>
            <a:r>
              <a:rPr lang="en-US" sz="1200" dirty="0"/>
              <a:t>: important in structuring a module</a:t>
            </a:r>
          </a:p>
          <a:p>
            <a:endParaRPr lang="en-US" sz="1200" dirty="0"/>
          </a:p>
          <a:p>
            <a:r>
              <a:rPr lang="en-US" sz="1200" b="1" dirty="0"/>
              <a:t>Connector:</a:t>
            </a:r>
            <a:r>
              <a:rPr lang="en-US" sz="1200" dirty="0"/>
              <a:t> important in connecting different modules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2017401" y="4171950"/>
            <a:ext cx="672831" cy="300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262129" y="4629151"/>
            <a:ext cx="428103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ight Brace 12"/>
          <p:cNvSpPr/>
          <p:nvPr/>
        </p:nvSpPr>
        <p:spPr>
          <a:xfrm flipH="1">
            <a:off x="990600" y="3767889"/>
            <a:ext cx="418151" cy="1066800"/>
          </a:xfrm>
          <a:prstGeom prst="rightBrace">
            <a:avLst>
              <a:gd name="adj1" fmla="val 8333"/>
              <a:gd name="adj2" fmla="val 1571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3767889"/>
            <a:ext cx="1143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Module</a:t>
            </a:r>
            <a:r>
              <a:rPr lang="en-US" sz="1200" dirty="0"/>
              <a:t>: sub-communities that interacts strongly with each other</a:t>
            </a:r>
          </a:p>
        </p:txBody>
      </p:sp>
    </p:spTree>
    <p:extLst>
      <p:ext uri="{BB962C8B-B14F-4D97-AF65-F5344CB8AC3E}">
        <p14:creationId xmlns:p14="http://schemas.microsoft.com/office/powerpoint/2010/main" val="3010731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pedro\Wageningen University &amp; Research\MiCRop - WUR - Documents\Organized paper drafts\Pilot_Clustered\R output\BO_soil_networ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7" r="19608"/>
          <a:stretch/>
        </p:blipFill>
        <p:spPr bwMode="auto">
          <a:xfrm>
            <a:off x="4056538" y="1"/>
            <a:ext cx="508746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nip Diagonal Corner Rectangle 5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-25209" y="0"/>
            <a:ext cx="5532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Keystone taxa influence the whole system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0" name="Picture 3" descr="C:\Users\pedro\Wageningen University &amp; Research\MiCRop - WUR - Documents\Organized paper drafts\Pilot_Clustered\R output\BO_soil_networ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1" t="88373" r="31118" b="656"/>
          <a:stretch/>
        </p:blipFill>
        <p:spPr bwMode="auto">
          <a:xfrm>
            <a:off x="76201" y="932723"/>
            <a:ext cx="3505199" cy="26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6201" y="3541925"/>
            <a:ext cx="38624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g_Nocardioides</a:t>
            </a:r>
            <a:endParaRPr lang="en-US" dirty="0"/>
          </a:p>
          <a:p>
            <a:endParaRPr lang="en-US" sz="12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/>
              <a:t>Neutrally selected in all treatments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/>
              <a:t>Highlighted as important in RF to classify treatments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/>
              <a:t>Keystone taxa in </a:t>
            </a:r>
            <a:r>
              <a:rPr lang="en-US" sz="1200" i="1" dirty="0"/>
              <a:t>B. </a:t>
            </a:r>
            <a:r>
              <a:rPr lang="en-US" sz="1200" i="1" dirty="0" err="1"/>
              <a:t>oleracea</a:t>
            </a:r>
            <a:r>
              <a:rPr lang="en-US" sz="1200" i="1" dirty="0"/>
              <a:t> </a:t>
            </a:r>
            <a:r>
              <a:rPr lang="en-US" sz="1200" dirty="0"/>
              <a:t>soils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/>
              <a:t>Now we have justification for </a:t>
            </a:r>
            <a:r>
              <a:rPr lang="en-US" sz="1200" b="1" dirty="0"/>
              <a:t>in-depth </a:t>
            </a:r>
            <a:r>
              <a:rPr lang="en-US" sz="1200" dirty="0"/>
              <a:t>analysis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/>
              <a:t>biocontrol  &amp; SA production cited in literature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6200" y="971550"/>
            <a:ext cx="3505200" cy="25703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391400" y="4629150"/>
            <a:ext cx="762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3657600" y="3541926"/>
            <a:ext cx="3733800" cy="10872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441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2" y="23283"/>
            <a:ext cx="4573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microbial world is NOT lonely!</a:t>
            </a:r>
          </a:p>
        </p:txBody>
      </p:sp>
      <p:sp>
        <p:nvSpPr>
          <p:cNvPr id="5" name="Snip Diagonal Corner Rectangle 4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0" y="971550"/>
            <a:ext cx="5638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b="1" dirty="0"/>
              <a:t>Humongous</a:t>
            </a:r>
            <a:r>
              <a:rPr lang="en-US" sz="1600" dirty="0"/>
              <a:t> diversity of microbes in soil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Microbes won’t be functioning in </a:t>
            </a:r>
            <a:r>
              <a:rPr lang="en-US" sz="1600" b="1" dirty="0"/>
              <a:t>isolation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b="1" dirty="0"/>
              <a:t>Biofilms</a:t>
            </a:r>
            <a:r>
              <a:rPr lang="en-US" sz="1600" dirty="0"/>
              <a:t> provide physical protection and an </a:t>
            </a:r>
            <a:r>
              <a:rPr lang="en-US" sz="1600" b="1" dirty="0"/>
              <a:t>interaction</a:t>
            </a:r>
            <a:r>
              <a:rPr lang="en-US" sz="1600" dirty="0"/>
              <a:t> matrix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/>
              <a:t>Quorum sensing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err="1"/>
              <a:t>Syntrophy</a:t>
            </a:r>
            <a:endParaRPr lang="en-US" sz="1600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/>
              <a:t>Desiccation resistance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/>
              <a:t>Transfer of genetic elements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Bacteria have direct interactions with </a:t>
            </a:r>
            <a:r>
              <a:rPr lang="en-US" sz="1600" b="1" dirty="0"/>
              <a:t>plant hormones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/>
              <a:t>ACC (1-aminocyclopropane-1-carboxylate) </a:t>
            </a:r>
            <a:r>
              <a:rPr lang="en-US" sz="1600" dirty="0" err="1"/>
              <a:t>deaminase</a:t>
            </a:r>
            <a:endParaRPr lang="en-US" sz="1600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b="1" dirty="0"/>
              <a:t>Catalyzes ACC </a:t>
            </a:r>
            <a:r>
              <a:rPr lang="en-US" sz="1600" dirty="0"/>
              <a:t>(precursor of ethylene) to ammonia and α-</a:t>
            </a:r>
            <a:r>
              <a:rPr lang="en-US" sz="1600" dirty="0" err="1"/>
              <a:t>ketobutyrate</a:t>
            </a:r>
            <a:endParaRPr lang="en-US" sz="1600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b="1" dirty="0"/>
              <a:t>Modulation</a:t>
            </a:r>
            <a:r>
              <a:rPr lang="en-US" sz="1600" dirty="0"/>
              <a:t> of ethylene levels improves plant growth</a:t>
            </a:r>
          </a:p>
        </p:txBody>
      </p:sp>
      <p:sp>
        <p:nvSpPr>
          <p:cNvPr id="2" name="AutoShape 2" descr="figure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8" r="33853"/>
          <a:stretch/>
        </p:blipFill>
        <p:spPr bwMode="auto">
          <a:xfrm>
            <a:off x="6248400" y="23283"/>
            <a:ext cx="2882440" cy="509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6842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C:\Users\pedro\Wageningen University &amp; Research\MiCRop - WUR - Documents\Organized paper drafts\Pilot_Clustered\R output\BO_soil_networ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7" r="19608"/>
          <a:stretch/>
        </p:blipFill>
        <p:spPr bwMode="auto">
          <a:xfrm>
            <a:off x="4056538" y="1"/>
            <a:ext cx="508746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16" y="3836120"/>
            <a:ext cx="3210484" cy="1307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nip Diagonal Corner Rectangle 5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-25209" y="0"/>
            <a:ext cx="5474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Modules might indicate sub-communities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3733800" y="1504950"/>
            <a:ext cx="1447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57164" r="20223" b="7094"/>
          <a:stretch/>
        </p:blipFill>
        <p:spPr bwMode="auto">
          <a:xfrm>
            <a:off x="533400" y="631935"/>
            <a:ext cx="3124200" cy="3114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5193980" y="971550"/>
            <a:ext cx="749620" cy="99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99516" y="644491"/>
            <a:ext cx="3058084" cy="3101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31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 descr="C:\Users\pedro\Wageningen University &amp; Research\MiCRop - WUR - Documents\Organized paper drafts\Pilot_Clustered\R output\BO_soil_networ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7" r="19608"/>
          <a:stretch/>
        </p:blipFill>
        <p:spPr bwMode="auto">
          <a:xfrm>
            <a:off x="4056538" y="1"/>
            <a:ext cx="508746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nip Diagonal Corner Rectangle 5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-25209" y="0"/>
            <a:ext cx="4647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Mucilaginibacter</a:t>
            </a:r>
            <a:r>
              <a:rPr lang="en-US" sz="2400" b="1" dirty="0"/>
              <a:t> might be relevant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201304" y="3156440"/>
            <a:ext cx="1256896" cy="2941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7201304" y="3265954"/>
            <a:ext cx="628448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553200" y="3265955"/>
            <a:ext cx="1219200" cy="2747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553200" y="2114550"/>
            <a:ext cx="1981200" cy="9099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257800" y="2971774"/>
            <a:ext cx="1966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g_Mucilaginibacter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791200" y="1581150"/>
            <a:ext cx="0" cy="13906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91200" y="1504950"/>
            <a:ext cx="304800" cy="15195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105400" y="3195064"/>
            <a:ext cx="152400" cy="70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5715000" y="3303530"/>
            <a:ext cx="2209800" cy="17066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6096000" y="3341106"/>
            <a:ext cx="2133600" cy="1669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6068822" y="3269804"/>
            <a:ext cx="2133600" cy="1669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6157308" y="3305455"/>
            <a:ext cx="2133600" cy="1669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52400" y="1279089"/>
            <a:ext cx="35051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Well represented in the network, having both central and peripheral roles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Mucilage could be holding a group of bacteria together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Could be driving biofilm formation</a:t>
            </a:r>
          </a:p>
        </p:txBody>
      </p:sp>
    </p:spTree>
    <p:extLst>
      <p:ext uri="{BB962C8B-B14F-4D97-AF65-F5344CB8AC3E}">
        <p14:creationId xmlns:p14="http://schemas.microsoft.com/office/powerpoint/2010/main" val="566820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3" name="TextBox 2"/>
          <p:cNvSpPr txBox="1"/>
          <p:nvPr/>
        </p:nvSpPr>
        <p:spPr>
          <a:xfrm>
            <a:off x="-25209" y="0"/>
            <a:ext cx="5109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Reproducibility is difficult on networks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66750"/>
            <a:ext cx="495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Nascent field with </a:t>
            </a:r>
            <a:r>
              <a:rPr lang="en-US" sz="1400" b="1" dirty="0"/>
              <a:t>few standards </a:t>
            </a:r>
            <a:r>
              <a:rPr lang="en-US" sz="1400" dirty="0"/>
              <a:t>and many tools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b="1" dirty="0"/>
              <a:t>Filtering</a:t>
            </a:r>
            <a:r>
              <a:rPr lang="en-US" sz="1400" dirty="0"/>
              <a:t> and cut-offs can have significant impact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Some decisions are </a:t>
            </a:r>
            <a:r>
              <a:rPr lang="en-US" sz="1400" b="1" dirty="0"/>
              <a:t>data-dependent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b="1" dirty="0"/>
              <a:t>Jargon</a:t>
            </a:r>
            <a:r>
              <a:rPr lang="en-US" sz="1400" dirty="0"/>
              <a:t> is a big barrier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7" t="6761" r="31553" b="69684"/>
          <a:stretch/>
        </p:blipFill>
        <p:spPr bwMode="auto">
          <a:xfrm>
            <a:off x="-24063" y="3046929"/>
            <a:ext cx="4672263" cy="2115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7693" y="3070025"/>
            <a:ext cx="32973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current code for network analysis: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Is long, heavy and slow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Needs polishing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Filled with custom functions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Requires many packages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Visualization is external in </a:t>
            </a:r>
            <a:r>
              <a:rPr lang="en-US" sz="1400" dirty="0" err="1"/>
              <a:t>Cytoscape</a:t>
            </a: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… but it’s </a:t>
            </a:r>
            <a:r>
              <a:rPr lang="en-US" sz="1400" b="1" dirty="0"/>
              <a:t>updated</a:t>
            </a:r>
            <a:r>
              <a:rPr lang="en-US" sz="1400" dirty="0"/>
              <a:t> and you don’t have to use all features!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395" y="461665"/>
            <a:ext cx="3983405" cy="137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54"/>
          <a:stretch/>
        </p:blipFill>
        <p:spPr bwMode="auto">
          <a:xfrm>
            <a:off x="5015122" y="1902708"/>
            <a:ext cx="1538078" cy="101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31727" r="8375" b="34102"/>
          <a:stretch/>
        </p:blipFill>
        <p:spPr bwMode="auto">
          <a:xfrm>
            <a:off x="6503180" y="1894044"/>
            <a:ext cx="1338201" cy="1038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2" t="65672" r="8688"/>
          <a:stretch/>
        </p:blipFill>
        <p:spPr bwMode="auto">
          <a:xfrm>
            <a:off x="7852173" y="1902709"/>
            <a:ext cx="1291827" cy="104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2343150"/>
            <a:ext cx="4926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Still useful to highlight interesting taxa, describing treatment effects, and suggest consortia composition. </a:t>
            </a:r>
            <a:r>
              <a:rPr lang="en-US" sz="1400" b="1" dirty="0"/>
              <a:t>Check my paper!</a:t>
            </a:r>
          </a:p>
        </p:txBody>
      </p:sp>
    </p:spTree>
    <p:extLst>
      <p:ext uri="{BB962C8B-B14F-4D97-AF65-F5344CB8AC3E}">
        <p14:creationId xmlns:p14="http://schemas.microsoft.com/office/powerpoint/2010/main" val="351991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25209" y="0"/>
            <a:ext cx="3022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can </a:t>
            </a:r>
            <a:r>
              <a:rPr lang="en-US" sz="2400" b="1" i="1" dirty="0"/>
              <a:t>you</a:t>
            </a:r>
            <a:r>
              <a:rPr lang="en-US" sz="2400" b="1" dirty="0"/>
              <a:t> use this?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Snip Diagonal Corner Rectangle 11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0" y="666750"/>
            <a:ext cx="3505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err="1"/>
              <a:t>Ento</a:t>
            </a:r>
            <a:r>
              <a:rPr lang="en-US" sz="1400" dirty="0"/>
              <a:t>-WUR has access to updated microbiome analysis tools</a:t>
            </a:r>
            <a:endParaRPr lang="en-US" sz="14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Still need publication (and polishing) before becoming public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documentation can serve as a framework for future work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Still </a:t>
            </a:r>
            <a:r>
              <a:rPr lang="en-US" sz="1400" b="1" dirty="0"/>
              <a:t>work-intensive</a:t>
            </a:r>
            <a:r>
              <a:rPr lang="en-US" sz="1400" dirty="0"/>
              <a:t> to apply!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5209" y="2190750"/>
            <a:ext cx="3371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is the </a:t>
            </a:r>
            <a:r>
              <a:rPr lang="en-US" sz="2400" b="1" dirty="0" err="1"/>
              <a:t>MeJA</a:t>
            </a:r>
            <a:r>
              <a:rPr lang="en-US" sz="2400" b="1" dirty="0"/>
              <a:t> effect?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Snip Diagonal Corner Rectangle 14"/>
          <p:cNvSpPr/>
          <p:nvPr/>
        </p:nvSpPr>
        <p:spPr>
          <a:xfrm>
            <a:off x="0" y="263728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16" name="TextBox 15"/>
          <p:cNvSpPr txBox="1"/>
          <p:nvPr/>
        </p:nvSpPr>
        <p:spPr>
          <a:xfrm>
            <a:off x="25209" y="2866122"/>
            <a:ext cx="33275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Neutral models indicates very clear microbial selection by treatment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err="1"/>
              <a:t>g_Mucilaginibacter</a:t>
            </a:r>
            <a:r>
              <a:rPr lang="en-US" sz="1400" dirty="0"/>
              <a:t> could be driving sub-</a:t>
            </a:r>
            <a:r>
              <a:rPr lang="en-US" sz="1400" dirty="0" err="1"/>
              <a:t>cummunity</a:t>
            </a:r>
            <a:r>
              <a:rPr lang="en-US" sz="1400" dirty="0"/>
              <a:t> cohesion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err="1"/>
              <a:t>g_Nocardioides</a:t>
            </a:r>
            <a:r>
              <a:rPr lang="en-US" sz="1400" dirty="0"/>
              <a:t> could be playing a (very) important role in the system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/>
              <a:t>Final analysis steps still on-going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5209" y="4397573"/>
            <a:ext cx="32192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en-US" sz="1400" b="1" dirty="0"/>
              <a:t>New dataset: </a:t>
            </a:r>
            <a:r>
              <a:rPr lang="en-US" sz="1400" b="1" dirty="0">
                <a:solidFill>
                  <a:srgbClr val="FF0000"/>
                </a:solidFill>
              </a:rPr>
              <a:t>142 times larger!</a:t>
            </a:r>
          </a:p>
        </p:txBody>
      </p:sp>
      <p:pic>
        <p:nvPicPr>
          <p:cNvPr id="19" name="Picture 8" descr="https://lh3.googleusercontent.com/HCYNHi0_V4M-6Kz72O4JoJpHH_0PP_5_58VnJ56HNFvpxaO45fEm-947REXnrNHseJ3et_u0sZwg8sYGuVYl1x4JphIScI4MDJL7F8XbsY541RnVmBWxdaJ-wdEwFdpn3G_3L2HiOvBZKXxB5zPuj-1IYR_SngzEEKWKKnhM7EO28D3h-HWZ0mc4XVgTk2sEST-P3hIG1KrwJ5m6x5MS6K3x4ibsE8Cybl498e26FMLpOuy5amQm9m-Z4835piqi0fqc6aq_BXrcM3zfAGnZ8My6YJZeF2b9glhESmBUeoFhPfgj7JaocYx1xttWaWIkp57dpEiBjy_hgfdE6D15x2p-HT3gkI2RnHL7YifjsB6D1Zze2vZdw2-yow2MteZNDQqtwshEOSzhzNQ0ns-mIM9BOTUC3a6S15TARrjFb_QM6s1Cf3z42BrLQ9Ccz1r46HWWjW9wS__EJl5u64g4Bf7fC6QLl6WK-TAJwCuepziFLpKSgJIcG4xTj5qvRlLGfpvHdspwWgLT2vLsymoEmbXqQGNvfBYB-NhwFwDBX6GLEU57tgkDOte7t4bpxebqtTazfH5g5HOvXtnLD3_2lx4-0u2eAshGMuYWkgH-AIVrtBNPzFeSgSlnQavKAGFI2H0oWHsQHuG4IGBSjA6yBSkr3egY6ou0JxAKJ3s3z01_WqO_6JYM0fijCntMiEadj4z3PMeyBznRZJv_hf8fzA09=w1171-h878-no?authuser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1218"/>
            <a:ext cx="5638800" cy="423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ucfb396c7d13738726aa4733ff44.previews.dropboxusercontent.com/p/thumb/ABMT3WCrRj-wp3LW_ZA81BDqiOCNwNne2emA6GBwhD01WJ6RJNdy1EA7A5GQ5IHKzasgFHnik_GYgILgidfN3M6ctNgt93uh_Fm-Jhx5xw8zAgetUmKkq4S5dj3gFu3d-j21mqsusbCGm9sLVfwEGoIy34OGJEUZsbpxsIJjCOTjtkIxq2e3mnJh_6ePYj6r6rzU6kNJctFCg1RPrvu0dUFK4eJjD1npgReBshmY4gvW6lm9WKNG_ihreYwXZrvnzIAO8g-u6PImeP1afXVNR-gOIVbBn0xbGOfzQ5TNyzoTQ06ch5NdK3n_s08RsuoYwpcwe8Jux_-1NgdrLk8n_RPLwIpLuP00q6SA35saCEFanTxUizBrHM4cL57JHLX8hIFxK6Qjgj2_0wzG0ck4z4p41Jvz_m3R1DALCP89PvPPdw/p.jpeg?fv_content=true&amp;size_mode=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657598"/>
            <a:ext cx="1981200" cy="148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769948" y="4248150"/>
            <a:ext cx="33928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Thank you!</a:t>
            </a:r>
            <a:endParaRPr lang="en-US" sz="5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7" name="Picture 2" descr="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09" y="4824052"/>
            <a:ext cx="1015809" cy="30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53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25291" r="39532" b="16570"/>
          <a:stretch/>
        </p:blipFill>
        <p:spPr bwMode="auto">
          <a:xfrm>
            <a:off x="203436" y="634093"/>
            <a:ext cx="3981518" cy="2394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5758" r="38282" b="40406"/>
          <a:stretch/>
        </p:blipFill>
        <p:spPr bwMode="auto">
          <a:xfrm>
            <a:off x="762000" y="2965180"/>
            <a:ext cx="3422953" cy="1277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92" y="23283"/>
            <a:ext cx="4174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Standards in data management</a:t>
            </a:r>
          </a:p>
        </p:txBody>
      </p:sp>
      <p:sp>
        <p:nvSpPr>
          <p:cNvPr id="6" name="Snip Diagonal Corner Rectangle 5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4267200" y="493276"/>
            <a:ext cx="487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15 years of advances in </a:t>
            </a:r>
            <a:r>
              <a:rPr lang="en-US" sz="1400" b="1" dirty="0"/>
              <a:t>sequencing technology </a:t>
            </a:r>
            <a:r>
              <a:rPr lang="en-US" sz="1400" dirty="0"/>
              <a:t>made microbiome analysis affordable &amp; </a:t>
            </a:r>
            <a:r>
              <a:rPr lang="en-US" sz="1400" dirty="0" err="1"/>
              <a:t>acessible</a:t>
            </a: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Microbiome sequencing data is </a:t>
            </a:r>
            <a:r>
              <a:rPr lang="en-US" sz="1400" b="1" dirty="0"/>
              <a:t>big data </a:t>
            </a:r>
            <a:r>
              <a:rPr lang="en-US" sz="1400" dirty="0"/>
              <a:t>- it can’t be handled by MS Excel and requires detailed processing records</a:t>
            </a:r>
          </a:p>
          <a:p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Good data management &amp; coding is like a good lab </a:t>
            </a:r>
            <a:r>
              <a:rPr lang="en-US" sz="1400" b="1" dirty="0"/>
              <a:t>protocol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A </a:t>
            </a:r>
            <a:r>
              <a:rPr lang="en-US" sz="1400" b="1" dirty="0"/>
              <a:t>framework</a:t>
            </a:r>
            <a:r>
              <a:rPr lang="en-US" sz="1400" dirty="0"/>
              <a:t> for future microbiome projects in </a:t>
            </a:r>
            <a:r>
              <a:rPr lang="en-US" sz="1400" dirty="0" err="1"/>
              <a:t>Ento</a:t>
            </a: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b="1" dirty="0"/>
              <a:t>R projects </a:t>
            </a:r>
            <a:r>
              <a:rPr lang="en-US" sz="1400" dirty="0"/>
              <a:t>with separate folders for code, data, output….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b="1" dirty="0"/>
              <a:t>Multiple scripts</a:t>
            </a:r>
            <a:r>
              <a:rPr lang="en-US" sz="1400" dirty="0"/>
              <a:t> with many small </a:t>
            </a:r>
            <a:r>
              <a:rPr lang="en-US" sz="1400" b="1" dirty="0"/>
              <a:t>code chunks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b="1" dirty="0"/>
              <a:t>Version control</a:t>
            </a:r>
            <a:r>
              <a:rPr lang="en-US" sz="1400" dirty="0"/>
              <a:t> with </a:t>
            </a:r>
            <a:r>
              <a:rPr lang="en-US" sz="1400" dirty="0" err="1"/>
              <a:t>Git</a:t>
            </a:r>
            <a:r>
              <a:rPr lang="en-US" sz="1400" dirty="0"/>
              <a:t>  and sharing with </a:t>
            </a:r>
            <a:r>
              <a:rPr lang="en-US" sz="1400" dirty="0" err="1"/>
              <a:t>GitHub</a:t>
            </a: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1" t="63620" r="24714" b="27413"/>
          <a:stretch/>
        </p:blipFill>
        <p:spPr bwMode="auto">
          <a:xfrm>
            <a:off x="2273417" y="4239770"/>
            <a:ext cx="5241035" cy="90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>
            <a:endCxn id="5125" idx="1"/>
          </p:cNvCxnSpPr>
          <p:nvPr/>
        </p:nvCxnSpPr>
        <p:spPr>
          <a:xfrm>
            <a:off x="152400" y="3604078"/>
            <a:ext cx="609600" cy="1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0085" y="4629150"/>
            <a:ext cx="1987315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0085" y="1047750"/>
            <a:ext cx="0" cy="35814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70085" y="1047750"/>
            <a:ext cx="234950" cy="127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152400" y="895350"/>
            <a:ext cx="152635" cy="127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52400" y="895350"/>
            <a:ext cx="0" cy="2708728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979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0" r="32969" b="14786"/>
          <a:stretch/>
        </p:blipFill>
        <p:spPr bwMode="auto">
          <a:xfrm>
            <a:off x="2133600" y="752768"/>
            <a:ext cx="6924767" cy="417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092" y="23283"/>
            <a:ext cx="5223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Scripts, instructions and guides </a:t>
            </a:r>
            <a:r>
              <a:rPr lang="en-US" sz="2400" b="1" i="1" dirty="0"/>
              <a:t>for you!</a:t>
            </a:r>
          </a:p>
        </p:txBody>
      </p:sp>
      <p:sp>
        <p:nvSpPr>
          <p:cNvPr id="5" name="Snip Diagonal Corner Rectangle 4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0" y="752768"/>
            <a:ext cx="2057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R scripts in markdown documents with numbered summaries, filled with </a:t>
            </a:r>
            <a:r>
              <a:rPr lang="en-US" sz="1400" b="1" dirty="0"/>
              <a:t>comments </a:t>
            </a:r>
            <a:r>
              <a:rPr lang="en-US" sz="1400" b="1" i="1" dirty="0"/>
              <a:t>for you!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You only need a few packages to perform </a:t>
            </a:r>
            <a:r>
              <a:rPr lang="en-US" sz="1400" b="1" dirty="0"/>
              <a:t>basic</a:t>
            </a:r>
            <a:r>
              <a:rPr lang="en-US" sz="1400" dirty="0"/>
              <a:t> analysis of microbial communities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There are </a:t>
            </a:r>
            <a:r>
              <a:rPr lang="en-US" sz="1400" b="1" dirty="0"/>
              <a:t>many</a:t>
            </a:r>
            <a:r>
              <a:rPr lang="en-US" sz="1400" dirty="0"/>
              <a:t> tutorials – this is one of them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Publically available in a </a:t>
            </a:r>
            <a:r>
              <a:rPr lang="en-US" sz="1400" b="1" dirty="0"/>
              <a:t>couple months</a:t>
            </a:r>
          </a:p>
        </p:txBody>
      </p:sp>
    </p:spTree>
    <p:extLst>
      <p:ext uri="{BB962C8B-B14F-4D97-AF65-F5344CB8AC3E}">
        <p14:creationId xmlns:p14="http://schemas.microsoft.com/office/powerpoint/2010/main" val="3984764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lant, small, sitting, vase&#10;&#10;Description automatically generated">
            <a:extLst>
              <a:ext uri="{FF2B5EF4-FFF2-40B4-BE49-F238E27FC236}">
                <a16:creationId xmlns:a16="http://schemas.microsoft.com/office/drawing/2014/main" id="{9507A8FA-F59A-43AD-BA97-C51E666C13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24" y="2045472"/>
            <a:ext cx="416358" cy="813215"/>
          </a:xfrm>
          <a:prstGeom prst="rect">
            <a:avLst/>
          </a:prstGeom>
        </p:spPr>
      </p:pic>
      <p:pic>
        <p:nvPicPr>
          <p:cNvPr id="4" name="Picture 3" descr="A close up of a cabbage&#10;&#10;Description automatically generated">
            <a:extLst>
              <a:ext uri="{FF2B5EF4-FFF2-40B4-BE49-F238E27FC236}">
                <a16:creationId xmlns:a16="http://schemas.microsoft.com/office/drawing/2014/main" id="{40AC28FA-0A8A-40F2-828E-ACC16CA73B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8" b="10904"/>
          <a:stretch/>
        </p:blipFill>
        <p:spPr>
          <a:xfrm>
            <a:off x="2330754" y="2124750"/>
            <a:ext cx="1247924" cy="731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C70ABC-5DE7-4015-9E59-C0E84D57A1A8}"/>
              </a:ext>
            </a:extLst>
          </p:cNvPr>
          <p:cNvSpPr txBox="1"/>
          <p:nvPr/>
        </p:nvSpPr>
        <p:spPr>
          <a:xfrm>
            <a:off x="654455" y="3018279"/>
            <a:ext cx="1304731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>
              <a:defRPr/>
            </a:pPr>
            <a:r>
              <a:rPr lang="en-US" sz="800" b="1" i="1" dirty="0">
                <a:solidFill>
                  <a:prstClr val="black"/>
                </a:solidFill>
                <a:latin typeface="Calibri" panose="020F0502020204030204"/>
              </a:rPr>
              <a:t>Arabidopsis thaliana</a:t>
            </a:r>
          </a:p>
          <a:p>
            <a:pPr defTabSz="685800">
              <a:defRPr/>
            </a:pPr>
            <a:endParaRPr lang="nl-NL" sz="800" b="1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C5DFD-AE08-4D3F-A552-2D8EA8A1A177}"/>
              </a:ext>
            </a:extLst>
          </p:cNvPr>
          <p:cNvSpPr txBox="1"/>
          <p:nvPr/>
        </p:nvSpPr>
        <p:spPr>
          <a:xfrm>
            <a:off x="2404035" y="2949472"/>
            <a:ext cx="1124394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>
              <a:defRPr/>
            </a:pPr>
            <a:r>
              <a:rPr lang="en-US" sz="800" b="1" i="1" dirty="0">
                <a:solidFill>
                  <a:prstClr val="black"/>
                </a:solidFill>
                <a:latin typeface="Calibri" panose="020F0502020204030204"/>
              </a:rPr>
              <a:t>Brassica </a:t>
            </a:r>
            <a:r>
              <a:rPr lang="en-US" sz="800" b="1" i="1" dirty="0" err="1">
                <a:solidFill>
                  <a:prstClr val="black"/>
                </a:solidFill>
                <a:latin typeface="Calibri" panose="020F0502020204030204"/>
              </a:rPr>
              <a:t>oleracea</a:t>
            </a:r>
            <a:br>
              <a:rPr lang="en-US" sz="800" b="1" i="1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800" b="1" dirty="0">
                <a:solidFill>
                  <a:prstClr val="black"/>
                </a:solidFill>
                <a:latin typeface="Calibri" panose="020F0502020204030204"/>
              </a:rPr>
              <a:t>Riviera </a:t>
            </a:r>
            <a:r>
              <a:rPr lang="en-US" sz="800" b="1" dirty="0" err="1">
                <a:solidFill>
                  <a:prstClr val="black"/>
                </a:solidFill>
                <a:latin typeface="Calibri" panose="020F0502020204030204"/>
              </a:rPr>
              <a:t>cvar</a:t>
            </a:r>
            <a:endParaRPr lang="en-US" sz="8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2E57BE77-D9BC-4A42-B67B-F4B1B2DD1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09389"/>
              </p:ext>
            </p:extLst>
          </p:nvPr>
        </p:nvGraphicFramePr>
        <p:xfrm>
          <a:off x="1595862" y="1253959"/>
          <a:ext cx="48370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853">
                  <a:extLst>
                    <a:ext uri="{9D8B030D-6E8A-4147-A177-3AD203B41FA5}">
                      <a16:colId xmlns:a16="http://schemas.microsoft.com/office/drawing/2014/main" val="65344100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3614394896"/>
                    </a:ext>
                  </a:extLst>
                </a:gridCol>
              </a:tblGrid>
              <a:tr h="125730">
                <a:tc>
                  <a:txBody>
                    <a:bodyPr/>
                    <a:lstStyle/>
                    <a:p>
                      <a:endParaRPr lang="nl-NL" sz="400"/>
                    </a:p>
                  </a:txBody>
                  <a:tcPr marL="68580" marR="68580" marT="34290" marB="34290">
                    <a:solidFill>
                      <a:srgbClr val="AF958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400"/>
                    </a:p>
                  </a:txBody>
                  <a:tcPr marL="68580" marR="68580" marT="34290" marB="34290">
                    <a:solidFill>
                      <a:srgbClr val="AF958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75050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endParaRPr lang="nl-NL" sz="400"/>
                    </a:p>
                  </a:txBody>
                  <a:tcPr marL="68580" marR="68580" marT="34290" marB="34290">
                    <a:solidFill>
                      <a:srgbClr val="AF958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400"/>
                    </a:p>
                  </a:txBody>
                  <a:tcPr marL="68580" marR="68580" marT="34290" marB="34290">
                    <a:solidFill>
                      <a:srgbClr val="AF958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385012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endParaRPr lang="nl-NL" sz="400"/>
                    </a:p>
                  </a:txBody>
                  <a:tcPr marL="68580" marR="68580" marT="34290" marB="34290">
                    <a:solidFill>
                      <a:srgbClr val="AF958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400"/>
                    </a:p>
                  </a:txBody>
                  <a:tcPr marL="68580" marR="68580" marT="34290" marB="34290">
                    <a:solidFill>
                      <a:srgbClr val="AF958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310289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endParaRPr lang="nl-NL" sz="400"/>
                    </a:p>
                  </a:txBody>
                  <a:tcPr marL="68580" marR="68580" marT="34290" marB="34290">
                    <a:solidFill>
                      <a:srgbClr val="AF958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400"/>
                    </a:p>
                  </a:txBody>
                  <a:tcPr marL="68580" marR="68580" marT="34290" marB="34290">
                    <a:solidFill>
                      <a:srgbClr val="AF958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20185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21C86766-DC5F-400E-829E-298079D2CB4C}"/>
              </a:ext>
            </a:extLst>
          </p:cNvPr>
          <p:cNvSpPr/>
          <p:nvPr/>
        </p:nvSpPr>
        <p:spPr>
          <a:xfrm>
            <a:off x="486108" y="3059146"/>
            <a:ext cx="157496" cy="1570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>
              <a:defRPr/>
            </a:pPr>
            <a:endParaRPr lang="nl-NL" sz="1400">
              <a:solidFill>
                <a:srgbClr val="FFC000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2E18453-C8B3-4E6E-AE8C-E510A90266E7}"/>
              </a:ext>
            </a:extLst>
          </p:cNvPr>
          <p:cNvSpPr/>
          <p:nvPr/>
        </p:nvSpPr>
        <p:spPr>
          <a:xfrm>
            <a:off x="2330754" y="3050804"/>
            <a:ext cx="157496" cy="1570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>
              <a:defRPr/>
            </a:pPr>
            <a:endParaRPr lang="nl-NL" sz="1400">
              <a:solidFill>
                <a:srgbClr val="FFC000"/>
              </a:solidFill>
              <a:latin typeface="Calibri" panose="020F0502020204030204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E6BE86-0D2B-41FA-9FD2-8DC1BE3C7818}"/>
              </a:ext>
            </a:extLst>
          </p:cNvPr>
          <p:cNvCxnSpPr/>
          <p:nvPr/>
        </p:nvCxnSpPr>
        <p:spPr>
          <a:xfrm>
            <a:off x="1533351" y="1280210"/>
            <a:ext cx="0" cy="225209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363A19-5AC0-44C7-AFA0-4F0114544C7E}"/>
              </a:ext>
            </a:extLst>
          </p:cNvPr>
          <p:cNvCxnSpPr/>
          <p:nvPr/>
        </p:nvCxnSpPr>
        <p:spPr>
          <a:xfrm>
            <a:off x="1533351" y="1531670"/>
            <a:ext cx="0" cy="22520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FC0D0E-3401-4ECC-9060-525532C7477F}"/>
              </a:ext>
            </a:extLst>
          </p:cNvPr>
          <p:cNvSpPr txBox="1"/>
          <p:nvPr/>
        </p:nvSpPr>
        <p:spPr>
          <a:xfrm>
            <a:off x="1321736" y="774783"/>
            <a:ext cx="1174039" cy="407804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 defTabSz="685800">
              <a:defRPr/>
            </a:pPr>
            <a:r>
              <a:rPr lang="en-US" sz="1100" b="1" dirty="0">
                <a:solidFill>
                  <a:prstClr val="black"/>
                </a:solidFill>
                <a:latin typeface="Calibri" panose="020F0502020204030204"/>
              </a:rPr>
              <a:t>Seedlings planted</a:t>
            </a:r>
          </a:p>
          <a:p>
            <a:pPr algn="ctr" defTabSz="685800">
              <a:defRPr/>
            </a:pPr>
            <a:r>
              <a:rPr lang="en-US" sz="1100" b="1" dirty="0">
                <a:solidFill>
                  <a:prstClr val="black"/>
                </a:solidFill>
                <a:latin typeface="Calibri" panose="020F0502020204030204"/>
              </a:rPr>
              <a:t> in trays</a:t>
            </a:r>
            <a:endParaRPr lang="nl-NL" sz="11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EF1DB2-F6FC-4B02-BD12-C88E0E2D4F84}"/>
              </a:ext>
            </a:extLst>
          </p:cNvPr>
          <p:cNvGrpSpPr/>
          <p:nvPr/>
        </p:nvGrpSpPr>
        <p:grpSpPr>
          <a:xfrm>
            <a:off x="1614" y="823363"/>
            <a:ext cx="938078" cy="861545"/>
            <a:chOff x="11835" y="2091401"/>
            <a:chExt cx="1250771" cy="114872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742ABE-F6D9-421D-8E58-05D202669915}"/>
                </a:ext>
              </a:extLst>
            </p:cNvPr>
            <p:cNvSpPr/>
            <p:nvPr/>
          </p:nvSpPr>
          <p:spPr>
            <a:xfrm>
              <a:off x="437090" y="3074440"/>
              <a:ext cx="156333" cy="161859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nl-NL" sz="140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E86888-26CD-48ED-808F-B8B2A05C6994}"/>
                </a:ext>
              </a:extLst>
            </p:cNvPr>
            <p:cNvSpPr/>
            <p:nvPr/>
          </p:nvSpPr>
          <p:spPr>
            <a:xfrm>
              <a:off x="684863" y="3078269"/>
              <a:ext cx="156333" cy="16185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nl-NL" sz="1400">
                <a:solidFill>
                  <a:srgbClr val="FFC000"/>
                </a:solidFill>
                <a:latin typeface="Calibri" panose="020F0502020204030204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840B47-A376-4B71-A405-96E97B3F2404}"/>
                </a:ext>
              </a:extLst>
            </p:cNvPr>
            <p:cNvSpPr txBox="1"/>
            <p:nvPr/>
          </p:nvSpPr>
          <p:spPr>
            <a:xfrm>
              <a:off x="11835" y="2091401"/>
              <a:ext cx="1250771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1100" b="1" dirty="0">
                  <a:solidFill>
                    <a:prstClr val="black"/>
                  </a:solidFill>
                  <a:latin typeface="Calibri" panose="020F0502020204030204"/>
                </a:rPr>
                <a:t>Seed</a:t>
              </a:r>
              <a:br>
                <a:rPr lang="en-US" sz="1100" b="1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1100" b="1" dirty="0">
                  <a:solidFill>
                    <a:prstClr val="black"/>
                  </a:solidFill>
                  <a:latin typeface="Calibri" panose="020F0502020204030204"/>
                </a:rPr>
                <a:t>stratification</a:t>
              </a:r>
              <a:br>
                <a:rPr lang="en-US" sz="1100" b="1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1100" b="1" dirty="0">
                  <a:solidFill>
                    <a:prstClr val="black"/>
                  </a:solidFill>
                  <a:latin typeface="Calibri" panose="020F0502020204030204"/>
                </a:rPr>
                <a:t>(4C)</a:t>
              </a:r>
              <a:endParaRPr lang="nl-NL" sz="11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F80259-AF1C-4681-A706-2C50FC243F16}"/>
              </a:ext>
            </a:extLst>
          </p:cNvPr>
          <p:cNvCxnSpPr/>
          <p:nvPr/>
        </p:nvCxnSpPr>
        <p:spPr>
          <a:xfrm>
            <a:off x="828754" y="1572793"/>
            <a:ext cx="2489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64667F4-C351-4D84-B2A1-6A215DE9D9D3}"/>
              </a:ext>
            </a:extLst>
          </p:cNvPr>
          <p:cNvSpPr txBox="1"/>
          <p:nvPr/>
        </p:nvSpPr>
        <p:spPr>
          <a:xfrm>
            <a:off x="1178612" y="1267225"/>
            <a:ext cx="369332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 defTabSz="685800">
              <a:defRPr/>
            </a:pPr>
            <a:r>
              <a:rPr lang="en-US" sz="1100" b="1">
                <a:solidFill>
                  <a:srgbClr val="FFC000"/>
                </a:solidFill>
                <a:latin typeface="Calibri" panose="020F0502020204030204"/>
              </a:rPr>
              <a:t>(44)</a:t>
            </a:r>
            <a:endParaRPr lang="nl-NL" sz="1100" b="1">
              <a:solidFill>
                <a:srgbClr val="FFC000"/>
              </a:solidFill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46A54A-66AA-49AB-982A-7C25228AA3B1}"/>
              </a:ext>
            </a:extLst>
          </p:cNvPr>
          <p:cNvSpPr txBox="1"/>
          <p:nvPr/>
        </p:nvSpPr>
        <p:spPr>
          <a:xfrm>
            <a:off x="1175367" y="1504557"/>
            <a:ext cx="369332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 defTabSz="685800">
              <a:defRPr/>
            </a:pPr>
            <a:r>
              <a:rPr lang="en-US" sz="1100" b="1">
                <a:solidFill>
                  <a:srgbClr val="ED7D31"/>
                </a:solidFill>
                <a:latin typeface="Calibri" panose="020F0502020204030204"/>
              </a:rPr>
              <a:t>(44)</a:t>
            </a:r>
            <a:endParaRPr lang="nl-NL" sz="1100" b="1">
              <a:solidFill>
                <a:srgbClr val="ED7D31"/>
              </a:solidFill>
              <a:latin typeface="Calibri" panose="020F0502020204030204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DF1E900-D566-465A-8013-669A75F7EC3F}"/>
              </a:ext>
            </a:extLst>
          </p:cNvPr>
          <p:cNvCxnSpPr/>
          <p:nvPr/>
        </p:nvCxnSpPr>
        <p:spPr>
          <a:xfrm>
            <a:off x="2488250" y="1575282"/>
            <a:ext cx="2489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6E3D3A-1BA9-4836-ACD9-D9E9FF1A817F}"/>
              </a:ext>
            </a:extLst>
          </p:cNvPr>
          <p:cNvGrpSpPr/>
          <p:nvPr/>
        </p:nvGrpSpPr>
        <p:grpSpPr>
          <a:xfrm>
            <a:off x="4862142" y="685162"/>
            <a:ext cx="2391013" cy="3417795"/>
            <a:chOff x="6482849" y="1295399"/>
            <a:chExt cx="3188017" cy="455705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6381FD1-F342-4C00-817E-BCB3DB00FE78}"/>
                </a:ext>
              </a:extLst>
            </p:cNvPr>
            <p:cNvSpPr txBox="1"/>
            <p:nvPr/>
          </p:nvSpPr>
          <p:spPr>
            <a:xfrm>
              <a:off x="6870615" y="1295399"/>
              <a:ext cx="1594881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1100" b="1" dirty="0" err="1">
                  <a:solidFill>
                    <a:prstClr val="black"/>
                  </a:solidFill>
                  <a:latin typeface="Calibri" panose="020F0502020204030204"/>
                </a:rPr>
                <a:t>MeJA</a:t>
              </a:r>
              <a:r>
                <a:rPr lang="en-US" sz="1100" b="1" dirty="0">
                  <a:solidFill>
                    <a:prstClr val="black"/>
                  </a:solidFill>
                  <a:latin typeface="Calibri" panose="020F0502020204030204"/>
                </a:rPr>
                <a:t> application</a:t>
              </a:r>
              <a:endParaRPr lang="nl-NL" sz="11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DD77C63-3CDE-436A-86F0-4840D63D1261}"/>
                </a:ext>
              </a:extLst>
            </p:cNvPr>
            <p:cNvGrpSpPr/>
            <p:nvPr/>
          </p:nvGrpSpPr>
          <p:grpSpPr>
            <a:xfrm>
              <a:off x="6583322" y="3989265"/>
              <a:ext cx="485775" cy="956820"/>
              <a:chOff x="6504236" y="3327731"/>
              <a:chExt cx="485775" cy="956820"/>
            </a:xfrm>
          </p:grpSpPr>
          <p:sp>
            <p:nvSpPr>
              <p:cNvPr id="81" name="Trapezoid 80">
                <a:extLst>
                  <a:ext uri="{FF2B5EF4-FFF2-40B4-BE49-F238E27FC236}">
                    <a16:creationId xmlns:a16="http://schemas.microsoft.com/office/drawing/2014/main" id="{24E32C6F-4BCC-4DDC-B78F-1613C6074B72}"/>
                  </a:ext>
                </a:extLst>
              </p:cNvPr>
              <p:cNvSpPr/>
              <p:nvPr/>
            </p:nvSpPr>
            <p:spPr>
              <a:xfrm rot="10800000">
                <a:off x="6504236" y="3836876"/>
                <a:ext cx="485775" cy="447675"/>
              </a:xfrm>
              <a:prstGeom prst="trapezoi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4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6631CC38-2E0C-4C03-8BD9-E60E573373FC}"/>
                  </a:ext>
                </a:extLst>
              </p:cNvPr>
              <p:cNvGrpSpPr/>
              <p:nvPr/>
            </p:nvGrpSpPr>
            <p:grpSpPr>
              <a:xfrm>
                <a:off x="6544716" y="3327731"/>
                <a:ext cx="404813" cy="514350"/>
                <a:chOff x="3081337" y="504825"/>
                <a:chExt cx="404813" cy="514350"/>
              </a:xfrm>
            </p:grpSpPr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90F30BA5-8B38-4D0E-9DED-69A863D7E3FB}"/>
                    </a:ext>
                  </a:extLst>
                </p:cNvPr>
                <p:cNvCxnSpPr/>
                <p:nvPr/>
              </p:nvCxnSpPr>
              <p:spPr>
                <a:xfrm>
                  <a:off x="3305175" y="685800"/>
                  <a:ext cx="0" cy="333375"/>
                </a:xfrm>
                <a:prstGeom prst="straightConnector1">
                  <a:avLst/>
                </a:prstGeom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ardrop 83">
                  <a:extLst>
                    <a:ext uri="{FF2B5EF4-FFF2-40B4-BE49-F238E27FC236}">
                      <a16:creationId xmlns:a16="http://schemas.microsoft.com/office/drawing/2014/main" id="{DA9B1FAA-7F08-4982-A796-0545F24370D8}"/>
                    </a:ext>
                  </a:extLst>
                </p:cNvPr>
                <p:cNvSpPr/>
                <p:nvPr/>
              </p:nvSpPr>
              <p:spPr>
                <a:xfrm>
                  <a:off x="3295650" y="504825"/>
                  <a:ext cx="190500" cy="238125"/>
                </a:xfrm>
                <a:prstGeom prst="teardrop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4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5" name="Teardrop 84">
                  <a:extLst>
                    <a:ext uri="{FF2B5EF4-FFF2-40B4-BE49-F238E27FC236}">
                      <a16:creationId xmlns:a16="http://schemas.microsoft.com/office/drawing/2014/main" id="{F2AEEFBA-FED6-4BBD-8118-10742AE75B7C}"/>
                    </a:ext>
                  </a:extLst>
                </p:cNvPr>
                <p:cNvSpPr/>
                <p:nvPr/>
              </p:nvSpPr>
              <p:spPr>
                <a:xfrm rot="17580000">
                  <a:off x="3105150" y="523874"/>
                  <a:ext cx="190500" cy="238125"/>
                </a:xfrm>
                <a:prstGeom prst="teardrop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4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9977974C-549F-414D-B4CA-B70AB7E7E517}"/>
                </a:ext>
              </a:extLst>
            </p:cNvPr>
            <p:cNvGrpSpPr/>
            <p:nvPr/>
          </p:nvGrpSpPr>
          <p:grpSpPr>
            <a:xfrm>
              <a:off x="7125513" y="3310373"/>
              <a:ext cx="1241291" cy="353069"/>
              <a:chOff x="1231820" y="3089464"/>
              <a:chExt cx="1241290" cy="353069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ADDD942-48F3-46B4-B4A0-1C12C7B8E488}"/>
                  </a:ext>
                </a:extLst>
              </p:cNvPr>
              <p:cNvSpPr txBox="1"/>
              <p:nvPr/>
            </p:nvSpPr>
            <p:spPr>
              <a:xfrm>
                <a:off x="1231820" y="3093720"/>
                <a:ext cx="553997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100" b="1" dirty="0">
                    <a:solidFill>
                      <a:srgbClr val="FFC000"/>
                    </a:solidFill>
                    <a:latin typeface="Calibri" panose="020F0502020204030204"/>
                  </a:rPr>
                  <a:t>(24)</a:t>
                </a:r>
                <a:endParaRPr lang="nl-NL" sz="1100" b="1" dirty="0">
                  <a:solidFill>
                    <a:srgbClr val="FFC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4B1DA85-550C-4FE5-B271-F2D50A5113FD}"/>
                  </a:ext>
                </a:extLst>
              </p:cNvPr>
              <p:cNvSpPr txBox="1"/>
              <p:nvPr/>
            </p:nvSpPr>
            <p:spPr>
              <a:xfrm>
                <a:off x="1919113" y="3089464"/>
                <a:ext cx="553997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100" b="1">
                    <a:solidFill>
                      <a:srgbClr val="ED7D31"/>
                    </a:solidFill>
                    <a:latin typeface="Calibri" panose="020F0502020204030204"/>
                  </a:rPr>
                  <a:t>(24)</a:t>
                </a:r>
                <a:endParaRPr lang="nl-NL" sz="1100" b="1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07" name="Trapezoid 106">
              <a:extLst>
                <a:ext uri="{FF2B5EF4-FFF2-40B4-BE49-F238E27FC236}">
                  <a16:creationId xmlns:a16="http://schemas.microsoft.com/office/drawing/2014/main" id="{61BC2448-F877-4370-B744-C8ABCFFE48AD}"/>
                </a:ext>
              </a:extLst>
            </p:cNvPr>
            <p:cNvSpPr/>
            <p:nvPr/>
          </p:nvSpPr>
          <p:spPr>
            <a:xfrm rot="10800000">
              <a:off x="7203746" y="4507855"/>
              <a:ext cx="485775" cy="447675"/>
            </a:xfrm>
            <a:prstGeom prst="trapezoid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AA5FF10-66C6-4D2A-BFBD-B79E77E023B8}"/>
                </a:ext>
              </a:extLst>
            </p:cNvPr>
            <p:cNvCxnSpPr>
              <a:cxnSpLocks/>
            </p:cNvCxnSpPr>
            <p:nvPr/>
          </p:nvCxnSpPr>
          <p:spPr>
            <a:xfrm>
              <a:off x="7451395" y="4182482"/>
              <a:ext cx="0" cy="333375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9" name="Teardrop 108">
              <a:extLst>
                <a:ext uri="{FF2B5EF4-FFF2-40B4-BE49-F238E27FC236}">
                  <a16:creationId xmlns:a16="http://schemas.microsoft.com/office/drawing/2014/main" id="{F75E64B2-9C8F-44D8-93F2-FFB2279C99E0}"/>
                </a:ext>
              </a:extLst>
            </p:cNvPr>
            <p:cNvSpPr/>
            <p:nvPr/>
          </p:nvSpPr>
          <p:spPr>
            <a:xfrm>
              <a:off x="7441871" y="4001506"/>
              <a:ext cx="190500" cy="23812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0" name="Teardrop 109">
              <a:extLst>
                <a:ext uri="{FF2B5EF4-FFF2-40B4-BE49-F238E27FC236}">
                  <a16:creationId xmlns:a16="http://schemas.microsoft.com/office/drawing/2014/main" id="{36B459F1-6D9F-4DF8-840F-D4273EC814A5}"/>
                </a:ext>
              </a:extLst>
            </p:cNvPr>
            <p:cNvSpPr/>
            <p:nvPr/>
          </p:nvSpPr>
          <p:spPr>
            <a:xfrm rot="17580000">
              <a:off x="7251370" y="4020556"/>
              <a:ext cx="190500" cy="23812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0BAFD664-C045-412D-8238-D370E60172E4}"/>
                </a:ext>
              </a:extLst>
            </p:cNvPr>
            <p:cNvSpPr/>
            <p:nvPr/>
          </p:nvSpPr>
          <p:spPr>
            <a:xfrm rot="10800000">
              <a:off x="7829720" y="4498592"/>
              <a:ext cx="485775" cy="447675"/>
            </a:xfrm>
            <a:prstGeom prst="trapezoi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FD0C19C-13B9-4C45-AD36-C620F516F5BB}"/>
                </a:ext>
              </a:extLst>
            </p:cNvPr>
            <p:cNvCxnSpPr>
              <a:cxnSpLocks/>
            </p:cNvCxnSpPr>
            <p:nvPr/>
          </p:nvCxnSpPr>
          <p:spPr>
            <a:xfrm>
              <a:off x="8077369" y="4173219"/>
              <a:ext cx="0" cy="333375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3" name="Teardrop 112">
              <a:extLst>
                <a:ext uri="{FF2B5EF4-FFF2-40B4-BE49-F238E27FC236}">
                  <a16:creationId xmlns:a16="http://schemas.microsoft.com/office/drawing/2014/main" id="{B12A2F5E-3F7C-482D-A09C-99A7F8A82758}"/>
                </a:ext>
              </a:extLst>
            </p:cNvPr>
            <p:cNvSpPr/>
            <p:nvPr/>
          </p:nvSpPr>
          <p:spPr>
            <a:xfrm>
              <a:off x="8067845" y="3992243"/>
              <a:ext cx="190500" cy="23812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4" name="Teardrop 113">
              <a:extLst>
                <a:ext uri="{FF2B5EF4-FFF2-40B4-BE49-F238E27FC236}">
                  <a16:creationId xmlns:a16="http://schemas.microsoft.com/office/drawing/2014/main" id="{3CB96155-12C9-4E9C-BEC0-3D0597C0ADA6}"/>
                </a:ext>
              </a:extLst>
            </p:cNvPr>
            <p:cNvSpPr/>
            <p:nvPr/>
          </p:nvSpPr>
          <p:spPr>
            <a:xfrm rot="17580000">
              <a:off x="7877344" y="4011293"/>
              <a:ext cx="190500" cy="23812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5" name="Trapezoid 114">
              <a:extLst>
                <a:ext uri="{FF2B5EF4-FFF2-40B4-BE49-F238E27FC236}">
                  <a16:creationId xmlns:a16="http://schemas.microsoft.com/office/drawing/2014/main" id="{845672EF-9683-4B71-96AA-9E7FB128C0A8}"/>
                </a:ext>
              </a:extLst>
            </p:cNvPr>
            <p:cNvSpPr/>
            <p:nvPr/>
          </p:nvSpPr>
          <p:spPr>
            <a:xfrm rot="10800000">
              <a:off x="8465496" y="4515857"/>
              <a:ext cx="485775" cy="447675"/>
            </a:xfrm>
            <a:prstGeom prst="trapezoi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21A5375D-8720-42A0-829D-6C207AD50792}"/>
                </a:ext>
              </a:extLst>
            </p:cNvPr>
            <p:cNvCxnSpPr>
              <a:cxnSpLocks/>
            </p:cNvCxnSpPr>
            <p:nvPr/>
          </p:nvCxnSpPr>
          <p:spPr>
            <a:xfrm>
              <a:off x="8713145" y="4190484"/>
              <a:ext cx="0" cy="333375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7" name="Teardrop 116">
              <a:extLst>
                <a:ext uri="{FF2B5EF4-FFF2-40B4-BE49-F238E27FC236}">
                  <a16:creationId xmlns:a16="http://schemas.microsoft.com/office/drawing/2014/main" id="{9B28D4D8-36E1-4286-80FD-7CA7408C6372}"/>
                </a:ext>
              </a:extLst>
            </p:cNvPr>
            <p:cNvSpPr/>
            <p:nvPr/>
          </p:nvSpPr>
          <p:spPr>
            <a:xfrm>
              <a:off x="8703621" y="4009508"/>
              <a:ext cx="190500" cy="23812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8" name="Teardrop 117">
              <a:extLst>
                <a:ext uri="{FF2B5EF4-FFF2-40B4-BE49-F238E27FC236}">
                  <a16:creationId xmlns:a16="http://schemas.microsoft.com/office/drawing/2014/main" id="{BA345B8D-93F0-43FF-86E3-7B4C3AF5FA99}"/>
                </a:ext>
              </a:extLst>
            </p:cNvPr>
            <p:cNvSpPr/>
            <p:nvPr/>
          </p:nvSpPr>
          <p:spPr>
            <a:xfrm rot="17580000">
              <a:off x="8513120" y="4028558"/>
              <a:ext cx="190500" cy="23812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EB8E4A4-268E-443B-A83C-EA700B3319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9681" y="3607693"/>
              <a:ext cx="742690" cy="3107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0FE22369-5E02-49A6-B990-1ABF11CA96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3633" y="3629114"/>
              <a:ext cx="205888" cy="286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4DAB6AA-5259-42DC-BD0F-68CEC9E03248}"/>
                </a:ext>
              </a:extLst>
            </p:cNvPr>
            <p:cNvCxnSpPr>
              <a:cxnSpLocks/>
            </p:cNvCxnSpPr>
            <p:nvPr/>
          </p:nvCxnSpPr>
          <p:spPr>
            <a:xfrm>
              <a:off x="7791852" y="3646208"/>
              <a:ext cx="128202" cy="2300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29FDD5D2-1377-4A2E-B8B1-B237ADFBC1D1}"/>
                </a:ext>
              </a:extLst>
            </p:cNvPr>
            <p:cNvCxnSpPr>
              <a:cxnSpLocks/>
            </p:cNvCxnSpPr>
            <p:nvPr/>
          </p:nvCxnSpPr>
          <p:spPr>
            <a:xfrm>
              <a:off x="7862904" y="3607200"/>
              <a:ext cx="598651" cy="2519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8893BC8-D3C3-4F74-A3B8-F1B1F370DB11}"/>
                </a:ext>
              </a:extLst>
            </p:cNvPr>
            <p:cNvSpPr txBox="1"/>
            <p:nvPr/>
          </p:nvSpPr>
          <p:spPr>
            <a:xfrm>
              <a:off x="6591804" y="4544391"/>
              <a:ext cx="457819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1100" b="1">
                  <a:solidFill>
                    <a:prstClr val="black"/>
                  </a:solidFill>
                  <a:latin typeface="Calibri" panose="020F0502020204030204"/>
                </a:rPr>
                <a:t>(6)</a:t>
              </a:r>
              <a:endParaRPr lang="nl-NL" sz="11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53FCC7F-BEB9-46E8-BE95-559D57CB2C62}"/>
                </a:ext>
              </a:extLst>
            </p:cNvPr>
            <p:cNvSpPr txBox="1"/>
            <p:nvPr/>
          </p:nvSpPr>
          <p:spPr>
            <a:xfrm>
              <a:off x="7222486" y="4542043"/>
              <a:ext cx="457819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1100" b="1">
                  <a:solidFill>
                    <a:prstClr val="black"/>
                  </a:solidFill>
                  <a:latin typeface="Calibri" panose="020F0502020204030204"/>
                </a:rPr>
                <a:t>(6)</a:t>
              </a:r>
              <a:endParaRPr lang="nl-NL" sz="11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4345209-E938-4467-8907-E6B290F394CC}"/>
                </a:ext>
              </a:extLst>
            </p:cNvPr>
            <p:cNvSpPr txBox="1"/>
            <p:nvPr/>
          </p:nvSpPr>
          <p:spPr>
            <a:xfrm>
              <a:off x="7855364" y="4542043"/>
              <a:ext cx="457819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1100" b="1">
                  <a:solidFill>
                    <a:prstClr val="black"/>
                  </a:solidFill>
                  <a:latin typeface="Calibri" panose="020F0502020204030204"/>
                </a:rPr>
                <a:t>(6)</a:t>
              </a:r>
              <a:endParaRPr lang="nl-NL" sz="11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DC1BEE6-E6BB-4D83-A014-0EC20B722E12}"/>
                </a:ext>
              </a:extLst>
            </p:cNvPr>
            <p:cNvSpPr txBox="1"/>
            <p:nvPr/>
          </p:nvSpPr>
          <p:spPr>
            <a:xfrm>
              <a:off x="8484236" y="4550763"/>
              <a:ext cx="457819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1100" b="1">
                  <a:solidFill>
                    <a:prstClr val="black"/>
                  </a:solidFill>
                  <a:latin typeface="Calibri" panose="020F0502020204030204"/>
                </a:rPr>
                <a:t>(6)</a:t>
              </a:r>
              <a:endParaRPr lang="nl-NL" sz="11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7D6233A-E523-484C-BC18-DEB63D88F101}"/>
                </a:ext>
              </a:extLst>
            </p:cNvPr>
            <p:cNvSpPr txBox="1"/>
            <p:nvPr/>
          </p:nvSpPr>
          <p:spPr>
            <a:xfrm>
              <a:off x="6495810" y="4907421"/>
              <a:ext cx="667277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800" b="1">
                  <a:solidFill>
                    <a:prstClr val="black"/>
                  </a:solidFill>
                  <a:latin typeface="Calibri" panose="020F0502020204030204"/>
                </a:rPr>
                <a:t>Control</a:t>
              </a:r>
              <a:br>
                <a:rPr lang="en-US" sz="800" b="1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800" b="1">
                  <a:solidFill>
                    <a:prstClr val="black"/>
                  </a:solidFill>
                  <a:latin typeface="Calibri" panose="020F0502020204030204"/>
                </a:rPr>
                <a:t>(mock)</a:t>
              </a:r>
              <a:endParaRPr lang="nl-NL" sz="8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6CDECDD-A710-413F-A1DA-CA04D295F5A7}"/>
                </a:ext>
              </a:extLst>
            </p:cNvPr>
            <p:cNvSpPr txBox="1"/>
            <p:nvPr/>
          </p:nvSpPr>
          <p:spPr>
            <a:xfrm>
              <a:off x="7116782" y="4907421"/>
              <a:ext cx="650179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800" b="1">
                  <a:solidFill>
                    <a:prstClr val="black"/>
                  </a:solidFill>
                  <a:latin typeface="Calibri" panose="020F0502020204030204"/>
                </a:rPr>
                <a:t>0.1mM</a:t>
              </a:r>
              <a:br>
                <a:rPr lang="en-US" sz="800" b="1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800" b="1" err="1">
                  <a:solidFill>
                    <a:prstClr val="black"/>
                  </a:solidFill>
                  <a:latin typeface="Calibri" panose="020F0502020204030204"/>
                </a:rPr>
                <a:t>MeJA</a:t>
              </a:r>
              <a:endParaRPr lang="nl-NL" sz="80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B60E78D-C2FF-48F5-BA12-6FD43433925B}"/>
                </a:ext>
              </a:extLst>
            </p:cNvPr>
            <p:cNvSpPr txBox="1"/>
            <p:nvPr/>
          </p:nvSpPr>
          <p:spPr>
            <a:xfrm>
              <a:off x="7788038" y="4914617"/>
              <a:ext cx="592469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800" b="1" dirty="0">
                  <a:solidFill>
                    <a:prstClr val="black"/>
                  </a:solidFill>
                  <a:latin typeface="Calibri" panose="020F0502020204030204"/>
                </a:rPr>
                <a:t>1mM</a:t>
              </a:r>
              <a:br>
                <a:rPr lang="en-US" sz="800" b="1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800" b="1" dirty="0" err="1">
                  <a:solidFill>
                    <a:prstClr val="black"/>
                  </a:solidFill>
                  <a:latin typeface="Calibri" panose="020F0502020204030204"/>
                </a:rPr>
                <a:t>MeJA</a:t>
              </a:r>
              <a:r>
                <a:rPr lang="en-US" sz="800" b="1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endParaRPr lang="nl-NL" sz="8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87298CD-DFBB-4D8F-B3FF-E3AC3232D38C}"/>
                </a:ext>
              </a:extLst>
            </p:cNvPr>
            <p:cNvSpPr txBox="1"/>
            <p:nvPr/>
          </p:nvSpPr>
          <p:spPr>
            <a:xfrm>
              <a:off x="8219578" y="4930493"/>
              <a:ext cx="1071233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800" b="1" i="1" dirty="0">
                  <a:solidFill>
                    <a:prstClr val="black"/>
                  </a:solidFill>
                  <a:latin typeface="Calibri" panose="020F0502020204030204"/>
                </a:rPr>
                <a:t>Oral secretion </a:t>
              </a:r>
            </a:p>
            <a:p>
              <a:pPr algn="ctr" defTabSz="685800">
                <a:defRPr/>
              </a:pPr>
              <a:r>
                <a:rPr lang="en-US" sz="800" b="1" i="1" dirty="0">
                  <a:solidFill>
                    <a:prstClr val="black"/>
                  </a:solidFill>
                  <a:latin typeface="Calibri" panose="020F0502020204030204"/>
                </a:rPr>
                <a:t>+ wounding</a:t>
              </a:r>
              <a:endParaRPr lang="nl-NL" sz="800" b="1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0F2354-F859-45F7-AC9E-B17118F3B6A0}"/>
                </a:ext>
              </a:extLst>
            </p:cNvPr>
            <p:cNvSpPr txBox="1"/>
            <p:nvPr/>
          </p:nvSpPr>
          <p:spPr>
            <a:xfrm>
              <a:off x="6482849" y="5401053"/>
              <a:ext cx="2024487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800" b="1" dirty="0">
                  <a:solidFill>
                    <a:prstClr val="black"/>
                  </a:solidFill>
                  <a:latin typeface="Calibri" panose="020F0502020204030204"/>
                </a:rPr>
                <a:t>Dipping in 0.015% </a:t>
              </a:r>
              <a:r>
                <a:rPr lang="en-US" sz="800" b="1" dirty="0" err="1">
                  <a:solidFill>
                    <a:prstClr val="black"/>
                  </a:solidFill>
                  <a:latin typeface="Calibri" panose="020F0502020204030204"/>
                </a:rPr>
                <a:t>Silwet</a:t>
              </a:r>
              <a:r>
                <a:rPr lang="en-US" sz="800" b="1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br>
                <a:rPr lang="en-US" sz="800" b="1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800" b="1" dirty="0">
                  <a:solidFill>
                    <a:prstClr val="black"/>
                  </a:solidFill>
                  <a:latin typeface="Calibri" panose="020F0502020204030204"/>
                </a:rPr>
                <a:t>4 dipping events, 2-day interval</a:t>
              </a:r>
              <a:endParaRPr lang="nl-NL" sz="8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0D30AAB-6932-4C75-B10B-C64257ECE7D8}"/>
                </a:ext>
              </a:extLst>
            </p:cNvPr>
            <p:cNvCxnSpPr/>
            <p:nvPr/>
          </p:nvCxnSpPr>
          <p:spPr>
            <a:xfrm>
              <a:off x="6568610" y="5371738"/>
              <a:ext cx="1809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CED67E2-5DBE-4A53-AA25-14E9D1163B6A}"/>
                </a:ext>
              </a:extLst>
            </p:cNvPr>
            <p:cNvSpPr txBox="1"/>
            <p:nvPr/>
          </p:nvSpPr>
          <p:spPr>
            <a:xfrm>
              <a:off x="8394005" y="5373559"/>
              <a:ext cx="1242220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800" b="1" dirty="0">
                  <a:solidFill>
                    <a:prstClr val="black"/>
                  </a:solidFill>
                  <a:latin typeface="Calibri" panose="020F0502020204030204"/>
                </a:rPr>
                <a:t>Pipette secretion </a:t>
              </a:r>
            </a:p>
            <a:p>
              <a:pPr defTabSz="685800">
                <a:defRPr/>
              </a:pPr>
              <a:r>
                <a:rPr lang="en-US" sz="800" b="1" dirty="0">
                  <a:solidFill>
                    <a:prstClr val="black"/>
                  </a:solidFill>
                  <a:latin typeface="Calibri" panose="020F0502020204030204"/>
                </a:rPr>
                <a:t>on wounds</a:t>
              </a:r>
              <a:endParaRPr lang="nl-NL" sz="8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188A499-AF71-4DFF-BCCB-BD9AD9FF9E27}"/>
                </a:ext>
              </a:extLst>
            </p:cNvPr>
            <p:cNvCxnSpPr>
              <a:cxnSpLocks/>
            </p:cNvCxnSpPr>
            <p:nvPr/>
          </p:nvCxnSpPr>
          <p:spPr>
            <a:xfrm>
              <a:off x="8461555" y="5375293"/>
              <a:ext cx="6560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069C433-5DEB-47FC-8258-F0CB70D89CD9}"/>
                </a:ext>
              </a:extLst>
            </p:cNvPr>
            <p:cNvCxnSpPr/>
            <p:nvPr/>
          </p:nvCxnSpPr>
          <p:spPr>
            <a:xfrm>
              <a:off x="9338875" y="4392258"/>
              <a:ext cx="3319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E6D3E51-24E0-46B2-ABED-2C5609CB263A}"/>
              </a:ext>
            </a:extLst>
          </p:cNvPr>
          <p:cNvGrpSpPr/>
          <p:nvPr/>
        </p:nvGrpSpPr>
        <p:grpSpPr>
          <a:xfrm>
            <a:off x="7362204" y="618920"/>
            <a:ext cx="1377300" cy="1829653"/>
            <a:chOff x="9891028" y="2071994"/>
            <a:chExt cx="1836400" cy="2439537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70DC3514-A9BF-40B0-B3DB-F222D75FB78B}"/>
                </a:ext>
              </a:extLst>
            </p:cNvPr>
            <p:cNvSpPr txBox="1"/>
            <p:nvPr/>
          </p:nvSpPr>
          <p:spPr>
            <a:xfrm>
              <a:off x="10324946" y="2071994"/>
              <a:ext cx="966503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1100" b="1" dirty="0">
                  <a:solidFill>
                    <a:prstClr val="black"/>
                  </a:solidFill>
                  <a:latin typeface="Calibri" panose="020F0502020204030204"/>
                </a:rPr>
                <a:t>Sampling</a:t>
              </a:r>
              <a:endParaRPr lang="nl-NL" sz="11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6D772859-581A-4A55-AB0B-8665B61ECE78}"/>
                </a:ext>
              </a:extLst>
            </p:cNvPr>
            <p:cNvGrpSpPr/>
            <p:nvPr/>
          </p:nvGrpSpPr>
          <p:grpSpPr>
            <a:xfrm>
              <a:off x="9891028" y="2515913"/>
              <a:ext cx="1836400" cy="1995618"/>
              <a:chOff x="9891028" y="2515913"/>
              <a:chExt cx="1836400" cy="1995618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D5EBE9C-BD49-4990-94F1-90F920280E83}"/>
                  </a:ext>
                </a:extLst>
              </p:cNvPr>
              <p:cNvSpPr txBox="1"/>
              <p:nvPr/>
            </p:nvSpPr>
            <p:spPr>
              <a:xfrm>
                <a:off x="9891028" y="3567683"/>
                <a:ext cx="1836400" cy="943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800" b="1" dirty="0">
                    <a:solidFill>
                      <a:prstClr val="black"/>
                    </a:solidFill>
                    <a:latin typeface="Calibri" panose="020F0502020204030204"/>
                  </a:rPr>
                  <a:t>Leaf disc sampling </a:t>
                </a:r>
                <a:br>
                  <a:rPr lang="en-US" sz="800" b="1" dirty="0">
                    <a:solidFill>
                      <a:prstClr val="black"/>
                    </a:solidFill>
                    <a:latin typeface="Calibri" panose="020F0502020204030204"/>
                  </a:rPr>
                </a:br>
                <a:r>
                  <a:rPr lang="en-US" sz="800" b="1" dirty="0">
                    <a:solidFill>
                      <a:prstClr val="black"/>
                    </a:solidFill>
                    <a:latin typeface="Calibri" panose="020F0502020204030204"/>
                  </a:rPr>
                  <a:t>72 hours after last exposure</a:t>
                </a:r>
                <a:br>
                  <a:rPr lang="en-US" sz="800" b="1" dirty="0">
                    <a:solidFill>
                      <a:prstClr val="black"/>
                    </a:solidFill>
                    <a:latin typeface="Calibri" panose="020F0502020204030204"/>
                  </a:rPr>
                </a:br>
                <a:r>
                  <a:rPr lang="en-US" sz="800" b="1" dirty="0">
                    <a:solidFill>
                      <a:prstClr val="black"/>
                    </a:solidFill>
                    <a:latin typeface="Calibri" panose="020F0502020204030204"/>
                  </a:rPr>
                  <a:t>(</a:t>
                </a:r>
                <a:r>
                  <a:rPr lang="en-US" sz="800" b="1" dirty="0" err="1">
                    <a:solidFill>
                      <a:prstClr val="black"/>
                    </a:solidFill>
                    <a:latin typeface="Calibri" panose="020F0502020204030204"/>
                  </a:rPr>
                  <a:t>MeJA</a:t>
                </a:r>
                <a:r>
                  <a:rPr lang="en-US" sz="800" b="1" dirty="0">
                    <a:solidFill>
                      <a:prstClr val="black"/>
                    </a:solidFill>
                    <a:latin typeface="Calibri" panose="020F0502020204030204"/>
                  </a:rPr>
                  <a:t>/caterpillar) </a:t>
                </a:r>
              </a:p>
              <a:p>
                <a:pPr algn="ctr" defTabSz="685800">
                  <a:defRPr/>
                </a:pPr>
                <a:r>
                  <a:rPr lang="en-US" sz="800" b="1" dirty="0"/>
                  <a:t>q-PCR of </a:t>
                </a:r>
                <a:r>
                  <a:rPr lang="en-US" sz="800" b="1" i="1" dirty="0"/>
                  <a:t>LOX2, MYC2</a:t>
                </a:r>
                <a:endParaRPr lang="en-US" sz="800" b="1" dirty="0"/>
              </a:p>
              <a:p>
                <a:pPr algn="ctr" defTabSz="685800">
                  <a:defRPr/>
                </a:pPr>
                <a:endParaRPr lang="nl-NL" sz="8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FE3F095D-493B-41A3-8260-42B5014CFE00}"/>
                  </a:ext>
                </a:extLst>
              </p:cNvPr>
              <p:cNvGrpSpPr/>
              <p:nvPr/>
            </p:nvGrpSpPr>
            <p:grpSpPr>
              <a:xfrm>
                <a:off x="10477620" y="2515913"/>
                <a:ext cx="595826" cy="955066"/>
                <a:chOff x="10477620" y="2515913"/>
                <a:chExt cx="595826" cy="955066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4F4EC33D-1C7A-413F-B829-1230FB5C322B}"/>
                    </a:ext>
                  </a:extLst>
                </p:cNvPr>
                <p:cNvGrpSpPr/>
                <p:nvPr/>
              </p:nvGrpSpPr>
              <p:grpSpPr>
                <a:xfrm>
                  <a:off x="10477620" y="2515913"/>
                  <a:ext cx="595826" cy="955066"/>
                  <a:chOff x="10639491" y="4088689"/>
                  <a:chExt cx="595826" cy="955066"/>
                </a:xfrm>
              </p:grpSpPr>
              <p:sp>
                <p:nvSpPr>
                  <p:cNvPr id="164" name="Trapezoid 163">
                    <a:extLst>
                      <a:ext uri="{FF2B5EF4-FFF2-40B4-BE49-F238E27FC236}">
                        <a16:creationId xmlns:a16="http://schemas.microsoft.com/office/drawing/2014/main" id="{0AA8FF48-2F9D-4194-AAF7-74330351EA0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76066" y="4677372"/>
                    <a:ext cx="383992" cy="366383"/>
                  </a:xfrm>
                  <a:prstGeom prst="trapezoid">
                    <a:avLst/>
                  </a:prstGeom>
                  <a:solidFill>
                    <a:srgbClr val="5F2C09">
                      <a:alpha val="50196"/>
                    </a:srgb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40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grpSp>
                <p:nvGrpSpPr>
                  <p:cNvPr id="156" name="Group 155">
                    <a:extLst>
                      <a:ext uri="{FF2B5EF4-FFF2-40B4-BE49-F238E27FC236}">
                        <a16:creationId xmlns:a16="http://schemas.microsoft.com/office/drawing/2014/main" id="{21DFD451-6078-4646-9C14-2E30D058E01F}"/>
                      </a:ext>
                    </a:extLst>
                  </p:cNvPr>
                  <p:cNvGrpSpPr/>
                  <p:nvPr/>
                </p:nvGrpSpPr>
                <p:grpSpPr>
                  <a:xfrm>
                    <a:off x="10639491" y="4088689"/>
                    <a:ext cx="595826" cy="600737"/>
                    <a:chOff x="3081337" y="504825"/>
                    <a:chExt cx="404813" cy="514350"/>
                  </a:xfrm>
                </p:grpSpPr>
                <p:cxnSp>
                  <p:nvCxnSpPr>
                    <p:cNvPr id="157" name="Straight Arrow Connector 156">
                      <a:extLst>
                        <a:ext uri="{FF2B5EF4-FFF2-40B4-BE49-F238E27FC236}">
                          <a16:creationId xmlns:a16="http://schemas.microsoft.com/office/drawing/2014/main" id="{EC22AC3C-796E-44AA-A028-EA059CFD492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305175" y="685800"/>
                      <a:ext cx="0" cy="333375"/>
                    </a:xfrm>
                    <a:prstGeom prst="straightConnector1">
                      <a:avLst/>
                    </a:prstGeom>
                    <a:ln w="28575">
                      <a:solidFill>
                        <a:schemeClr val="accent3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8" name="Teardrop 157">
                      <a:extLst>
                        <a:ext uri="{FF2B5EF4-FFF2-40B4-BE49-F238E27FC236}">
                          <a16:creationId xmlns:a16="http://schemas.microsoft.com/office/drawing/2014/main" id="{C9569B09-ED40-4DD4-A786-B6C4C310D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5650" y="504825"/>
                      <a:ext cx="190500" cy="238125"/>
                    </a:xfrm>
                    <a:prstGeom prst="teardrop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solidFill>
                        <a:schemeClr val="accent3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40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159" name="Teardrop 158">
                      <a:extLst>
                        <a:ext uri="{FF2B5EF4-FFF2-40B4-BE49-F238E27FC236}">
                          <a16:creationId xmlns:a16="http://schemas.microsoft.com/office/drawing/2014/main" id="{A837418E-BD4C-431D-A18C-247E367B23B2}"/>
                        </a:ext>
                      </a:extLst>
                    </p:cNvPr>
                    <p:cNvSpPr/>
                    <p:nvPr/>
                  </p:nvSpPr>
                  <p:spPr>
                    <a:xfrm rot="17580000">
                      <a:off x="3105150" y="523874"/>
                      <a:ext cx="190500" cy="238125"/>
                    </a:xfrm>
                    <a:prstGeom prst="teardrop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solidFill>
                        <a:schemeClr val="accent3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40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</p:grp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AB5BFA6D-6E31-4BBF-B9EF-B5D4781C7DB6}"/>
                    </a:ext>
                  </a:extLst>
                </p:cNvPr>
                <p:cNvSpPr/>
                <p:nvPr/>
              </p:nvSpPr>
              <p:spPr>
                <a:xfrm>
                  <a:off x="10955711" y="2580128"/>
                  <a:ext cx="84737" cy="847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nl-NL" sz="14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5C562706-43DC-4E8B-9A9E-598EABB5D0E7}"/>
                    </a:ext>
                  </a:extLst>
                </p:cNvPr>
                <p:cNvSpPr/>
                <p:nvPr/>
              </p:nvSpPr>
              <p:spPr>
                <a:xfrm>
                  <a:off x="10860280" y="2664160"/>
                  <a:ext cx="84737" cy="847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nl-NL" sz="14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F6119DF0-C0EF-4F59-847F-613CAEE59FE1}"/>
                    </a:ext>
                  </a:extLst>
                </p:cNvPr>
                <p:cNvSpPr/>
                <p:nvPr/>
              </p:nvSpPr>
              <p:spPr>
                <a:xfrm>
                  <a:off x="10534115" y="2568730"/>
                  <a:ext cx="84737" cy="847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nl-NL" sz="14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879955B8-6390-43E8-83AC-42780F608FD7}"/>
                    </a:ext>
                  </a:extLst>
                </p:cNvPr>
                <p:cNvSpPr/>
                <p:nvPr/>
              </p:nvSpPr>
              <p:spPr>
                <a:xfrm>
                  <a:off x="10628122" y="2688370"/>
                  <a:ext cx="84737" cy="847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nl-NL" sz="14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803C8D48-A4E7-450D-9747-7C8C410FD394}"/>
                    </a:ext>
                  </a:extLst>
                </p:cNvPr>
                <p:cNvSpPr/>
                <p:nvPr/>
              </p:nvSpPr>
              <p:spPr>
                <a:xfrm>
                  <a:off x="10643786" y="2584394"/>
                  <a:ext cx="84737" cy="847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nl-NL" sz="14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B698E75-0372-46B2-AA35-064269C4B635}"/>
              </a:ext>
            </a:extLst>
          </p:cNvPr>
          <p:cNvSpPr txBox="1"/>
          <p:nvPr/>
        </p:nvSpPr>
        <p:spPr>
          <a:xfrm>
            <a:off x="2951909" y="737382"/>
            <a:ext cx="8098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sz="1100" b="1" dirty="0">
                <a:solidFill>
                  <a:prstClr val="black"/>
                </a:solidFill>
                <a:latin typeface="Calibri" panose="020F0502020204030204"/>
              </a:rPr>
              <a:t>Transplant</a:t>
            </a:r>
            <a:br>
              <a:rPr lang="en-US" sz="1100" b="1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1100" b="1" dirty="0">
                <a:solidFill>
                  <a:prstClr val="black"/>
                </a:solidFill>
                <a:latin typeface="Calibri" panose="020F0502020204030204"/>
              </a:rPr>
              <a:t>&amp; growth</a:t>
            </a:r>
            <a:endParaRPr lang="nl-NL" sz="11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94A4C96-D597-4A95-8DAD-E2C6FFA56196}"/>
              </a:ext>
            </a:extLst>
          </p:cNvPr>
          <p:cNvGrpSpPr/>
          <p:nvPr/>
        </p:nvGrpSpPr>
        <p:grpSpPr>
          <a:xfrm>
            <a:off x="2951303" y="1218562"/>
            <a:ext cx="930966" cy="849910"/>
            <a:chOff x="3908784" y="4301931"/>
            <a:chExt cx="1241288" cy="113321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3019CA2-A2A4-4F50-8A76-6C9DF2A7C872}"/>
                </a:ext>
              </a:extLst>
            </p:cNvPr>
            <p:cNvGrpSpPr/>
            <p:nvPr/>
          </p:nvGrpSpPr>
          <p:grpSpPr>
            <a:xfrm>
              <a:off x="3908784" y="4676823"/>
              <a:ext cx="1241288" cy="758321"/>
              <a:chOff x="3904060" y="2740293"/>
              <a:chExt cx="1241288" cy="758321"/>
            </a:xfrm>
          </p:grpSpPr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8560DB3D-2A69-4713-9689-383828A63E2E}"/>
                  </a:ext>
                </a:extLst>
              </p:cNvPr>
              <p:cNvSpPr/>
              <p:nvPr/>
            </p:nvSpPr>
            <p:spPr>
              <a:xfrm rot="10800000">
                <a:off x="3986899" y="2740293"/>
                <a:ext cx="383992" cy="366383"/>
              </a:xfrm>
              <a:prstGeom prst="trapezoid">
                <a:avLst/>
              </a:prstGeom>
              <a:solidFill>
                <a:srgbClr val="5F2C09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4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4A82FB51-C42F-43B4-8455-4213B1E81307}"/>
                  </a:ext>
                </a:extLst>
              </p:cNvPr>
              <p:cNvSpPr/>
              <p:nvPr/>
            </p:nvSpPr>
            <p:spPr>
              <a:xfrm rot="10800000">
                <a:off x="4679025" y="2740293"/>
                <a:ext cx="383992" cy="366383"/>
              </a:xfrm>
              <a:prstGeom prst="trapezoid">
                <a:avLst/>
              </a:prstGeom>
              <a:solidFill>
                <a:srgbClr val="5F2C09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4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05C158C-C52E-40FC-93B4-CC5956B44F99}"/>
                  </a:ext>
                </a:extLst>
              </p:cNvPr>
              <p:cNvSpPr/>
              <p:nvPr/>
            </p:nvSpPr>
            <p:spPr>
              <a:xfrm>
                <a:off x="4110814" y="2825337"/>
                <a:ext cx="156333" cy="16185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nl-NL" sz="1400">
                  <a:solidFill>
                    <a:srgbClr val="FFC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29C13FF6-7553-4729-AE75-A1E24AA7E0FE}"/>
                  </a:ext>
                </a:extLst>
              </p:cNvPr>
              <p:cNvSpPr/>
              <p:nvPr/>
            </p:nvSpPr>
            <p:spPr>
              <a:xfrm>
                <a:off x="4790184" y="2816229"/>
                <a:ext cx="156333" cy="161859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nl-NL" sz="1400">
                  <a:solidFill>
                    <a:srgbClr val="FFC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4F2ADD4-2B7D-4975-913A-D1A6329D31CD}"/>
                  </a:ext>
                </a:extLst>
              </p:cNvPr>
              <p:cNvGrpSpPr/>
              <p:nvPr/>
            </p:nvGrpSpPr>
            <p:grpSpPr>
              <a:xfrm>
                <a:off x="3904060" y="3145545"/>
                <a:ext cx="1241288" cy="353069"/>
                <a:chOff x="1231821" y="3089464"/>
                <a:chExt cx="1241288" cy="353069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82A223E-EC53-4494-9A9F-6BC18B7D1E1A}"/>
                    </a:ext>
                  </a:extLst>
                </p:cNvPr>
                <p:cNvSpPr txBox="1"/>
                <p:nvPr/>
              </p:nvSpPr>
              <p:spPr>
                <a:xfrm>
                  <a:off x="1231821" y="3093720"/>
                  <a:ext cx="553997" cy="348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100" b="1">
                      <a:solidFill>
                        <a:srgbClr val="FFC000"/>
                      </a:solidFill>
                      <a:latin typeface="Calibri" panose="020F0502020204030204"/>
                    </a:rPr>
                    <a:t>(24)</a:t>
                  </a:r>
                  <a:endParaRPr lang="nl-NL" sz="1100" b="1">
                    <a:solidFill>
                      <a:srgbClr val="FFC00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2DD87D7-D744-48DA-B4F6-1867DAC62A05}"/>
                    </a:ext>
                  </a:extLst>
                </p:cNvPr>
                <p:cNvSpPr txBox="1"/>
                <p:nvPr/>
              </p:nvSpPr>
              <p:spPr>
                <a:xfrm>
                  <a:off x="1919112" y="3089464"/>
                  <a:ext cx="553997" cy="348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100" b="1" dirty="0">
                      <a:solidFill>
                        <a:srgbClr val="ED7D31"/>
                      </a:solidFill>
                      <a:latin typeface="Calibri" panose="020F0502020204030204"/>
                    </a:rPr>
                    <a:t>(24)</a:t>
                  </a:r>
                  <a:endParaRPr lang="nl-NL" sz="1100" b="1" dirty="0">
                    <a:solidFill>
                      <a:srgbClr val="ED7D31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EB7BDF7-F000-4E54-B04B-DC2B16ED4BCC}"/>
                </a:ext>
              </a:extLst>
            </p:cNvPr>
            <p:cNvGrpSpPr/>
            <p:nvPr/>
          </p:nvGrpSpPr>
          <p:grpSpPr>
            <a:xfrm>
              <a:off x="4014770" y="4301931"/>
              <a:ext cx="302243" cy="384026"/>
              <a:chOff x="3081337" y="504825"/>
              <a:chExt cx="404813" cy="514350"/>
            </a:xfrm>
          </p:grpSpPr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560E229F-6319-4B8F-A5E8-68E318A1B4FD}"/>
                  </a:ext>
                </a:extLst>
              </p:cNvPr>
              <p:cNvCxnSpPr/>
              <p:nvPr/>
            </p:nvCxnSpPr>
            <p:spPr>
              <a:xfrm>
                <a:off x="3305175" y="685800"/>
                <a:ext cx="0" cy="333375"/>
              </a:xfrm>
              <a:prstGeom prst="straightConnector1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5" name="Teardrop 74">
                <a:extLst>
                  <a:ext uri="{FF2B5EF4-FFF2-40B4-BE49-F238E27FC236}">
                    <a16:creationId xmlns:a16="http://schemas.microsoft.com/office/drawing/2014/main" id="{DC420A1C-2DA8-45C4-9EC2-551E726B883A}"/>
                  </a:ext>
                </a:extLst>
              </p:cNvPr>
              <p:cNvSpPr/>
              <p:nvPr/>
            </p:nvSpPr>
            <p:spPr>
              <a:xfrm>
                <a:off x="3295650" y="504825"/>
                <a:ext cx="190500" cy="238125"/>
              </a:xfrm>
              <a:prstGeom prst="teardrop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4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" name="Teardrop 75">
                <a:extLst>
                  <a:ext uri="{FF2B5EF4-FFF2-40B4-BE49-F238E27FC236}">
                    <a16:creationId xmlns:a16="http://schemas.microsoft.com/office/drawing/2014/main" id="{4BEB88B8-B9E3-42D6-B10F-61714C6D76D4}"/>
                  </a:ext>
                </a:extLst>
              </p:cNvPr>
              <p:cNvSpPr/>
              <p:nvPr/>
            </p:nvSpPr>
            <p:spPr>
              <a:xfrm rot="17580000">
                <a:off x="3105150" y="523874"/>
                <a:ext cx="190500" cy="238125"/>
              </a:xfrm>
              <a:prstGeom prst="teardrop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4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A8F453D-B697-4898-8BDB-38559184F75A}"/>
                </a:ext>
              </a:extLst>
            </p:cNvPr>
            <p:cNvGrpSpPr/>
            <p:nvPr/>
          </p:nvGrpSpPr>
          <p:grpSpPr>
            <a:xfrm>
              <a:off x="4694140" y="4304851"/>
              <a:ext cx="302243" cy="384026"/>
              <a:chOff x="3081337" y="504825"/>
              <a:chExt cx="404813" cy="514350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4A9EC097-876B-49E8-8C2E-373275652B88}"/>
                  </a:ext>
                </a:extLst>
              </p:cNvPr>
              <p:cNvCxnSpPr/>
              <p:nvPr/>
            </p:nvCxnSpPr>
            <p:spPr>
              <a:xfrm>
                <a:off x="3305175" y="685800"/>
                <a:ext cx="0" cy="333375"/>
              </a:xfrm>
              <a:prstGeom prst="straightConnector1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9" name="Teardrop 78">
                <a:extLst>
                  <a:ext uri="{FF2B5EF4-FFF2-40B4-BE49-F238E27FC236}">
                    <a16:creationId xmlns:a16="http://schemas.microsoft.com/office/drawing/2014/main" id="{E6D80DA3-C6FB-4FC1-9D10-4FF53B762F06}"/>
                  </a:ext>
                </a:extLst>
              </p:cNvPr>
              <p:cNvSpPr/>
              <p:nvPr/>
            </p:nvSpPr>
            <p:spPr>
              <a:xfrm>
                <a:off x="3295650" y="504825"/>
                <a:ext cx="190500" cy="238125"/>
              </a:xfrm>
              <a:prstGeom prst="teardrop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4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0" name="Teardrop 79">
                <a:extLst>
                  <a:ext uri="{FF2B5EF4-FFF2-40B4-BE49-F238E27FC236}">
                    <a16:creationId xmlns:a16="http://schemas.microsoft.com/office/drawing/2014/main" id="{02DEF66E-5F7F-4A6F-84A7-1981BEBE6BF2}"/>
                  </a:ext>
                </a:extLst>
              </p:cNvPr>
              <p:cNvSpPr/>
              <p:nvPr/>
            </p:nvSpPr>
            <p:spPr>
              <a:xfrm rot="17580000">
                <a:off x="3105150" y="523874"/>
                <a:ext cx="190500" cy="238125"/>
              </a:xfrm>
              <a:prstGeom prst="teardrop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4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60" name="TextBox 159"/>
          <p:cNvSpPr txBox="1"/>
          <p:nvPr/>
        </p:nvSpPr>
        <p:spPr>
          <a:xfrm>
            <a:off x="10092" y="23283"/>
            <a:ext cx="628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Exposing plants to methyl </a:t>
            </a:r>
            <a:r>
              <a:rPr lang="en-US" sz="2400" b="1" dirty="0" err="1"/>
              <a:t>jasmonate</a:t>
            </a:r>
            <a:r>
              <a:rPr lang="en-US" sz="2400" b="1" dirty="0"/>
              <a:t> by dipping</a:t>
            </a:r>
          </a:p>
        </p:txBody>
      </p:sp>
      <p:sp>
        <p:nvSpPr>
          <p:cNvPr id="161" name="Snip Diagonal Corner Rectangle 160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162" name="TextBox 161"/>
          <p:cNvSpPr txBox="1"/>
          <p:nvPr/>
        </p:nvSpPr>
        <p:spPr>
          <a:xfrm>
            <a:off x="119367" y="3656677"/>
            <a:ext cx="5849678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100" b="1" dirty="0"/>
              <a:t>Pilot</a:t>
            </a:r>
            <a:r>
              <a:rPr lang="en-US" sz="1100" dirty="0"/>
              <a:t> experiment for a larger project with many plant species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1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100" dirty="0"/>
              <a:t>Methyl </a:t>
            </a:r>
            <a:r>
              <a:rPr lang="en-US" sz="1100" dirty="0" err="1"/>
              <a:t>jasmonate</a:t>
            </a:r>
            <a:r>
              <a:rPr lang="en-US" sz="1100" dirty="0"/>
              <a:t> as a </a:t>
            </a:r>
            <a:r>
              <a:rPr lang="en-US" sz="1100" b="1" dirty="0"/>
              <a:t>mimic</a:t>
            </a:r>
            <a:r>
              <a:rPr lang="en-US" sz="1100" dirty="0"/>
              <a:t> of insect attack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1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100" dirty="0"/>
              <a:t>It </a:t>
            </a:r>
            <a:r>
              <a:rPr lang="en-US" sz="1100" b="1" dirty="0"/>
              <a:t>triggers</a:t>
            </a:r>
            <a:r>
              <a:rPr lang="en-US" sz="1100" dirty="0"/>
              <a:t> the </a:t>
            </a:r>
            <a:r>
              <a:rPr lang="en-US" sz="1100" dirty="0" err="1"/>
              <a:t>Jasmonic</a:t>
            </a:r>
            <a:r>
              <a:rPr lang="en-US" sz="1100" dirty="0"/>
              <a:t> Acid defense pathway plants use to combat </a:t>
            </a:r>
            <a:r>
              <a:rPr lang="en-US" sz="1100" dirty="0" err="1"/>
              <a:t>herbivory</a:t>
            </a:r>
            <a:endParaRPr lang="en-US" sz="1100" dirty="0"/>
          </a:p>
          <a:p>
            <a:pPr marL="285750" indent="-285750">
              <a:buFont typeface="Arial" pitchFamily="34" charset="0"/>
              <a:buChar char="•"/>
            </a:pPr>
            <a:endParaRPr lang="en-US" sz="11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100" dirty="0"/>
              <a:t>We needed to know a hormone concentration that would cause </a:t>
            </a:r>
            <a:r>
              <a:rPr lang="en-US" sz="1100" b="1" dirty="0"/>
              <a:t>shifts in microbial community</a:t>
            </a:r>
          </a:p>
        </p:txBody>
      </p:sp>
      <p:pic>
        <p:nvPicPr>
          <p:cNvPr id="163" name="Picture 10" descr="https://lh3.googleusercontent.com/_ca6cHNhIYkYE0tV3wnDGVAOi-OE5oBCq-x8S2B17kbRIYnLAKHAngQfgQgcvbH1ofVu18I-p0gnQGkp43nS8V1MbbC-zEsZGfslVqd6Uo6CFl4QfmtLveajAxnBHhw9AwJW1JSJAP8ARS4OC7uC6iENYPEjiUkQ2kTh586Geed1GfPCI5oDeiINb4AAHJmkVnut1QFl7qwzwBic-oSdfwFbJji_9hWGCUTQi_KCsD0_6TZB2eTdv0Dexrre5tSRHKxvqB0_0b2qlKjR6lJg-A74X_8x9VHjIdqdgcAQrqwN2TQ6defd3voeHorP6njnm2vYcOmFLTRiPhZL9EGg71hn8ZPKvucgG1MKgpfufk87QGYRPRAu5ShjdEH0-55Uh5yXsRLxwGAUfXMVjuamVIAasKBWDeWSL_7rZyZQLIFyef3wi31Eez5mtP9z2jo8e88V1UoB56bzdxdSYXrplAG3KJaOj34nG0zaXZcUZd0_U3GmInNDt3ghJMGLZEMpXT3cVMp0XoeLW2Q5v96fTzEwasmO3OBQaMpdNeNDoGXchv5MtH5jVb5640V-9RR-e5L3PfUUMYxhQE2BLfYZAFIDq0gsJxy8DKU1vUWY9xK_M56eKf4sCUvSWSfAZp7iaGeiKqUzSJvLdOqbXmu4j8KGI0PI8ITut6vvmKPnKa1jtm56tYxQQlFojKJvl-O0tNyMOvEiqyV5qaeffOgSufs3=w596-h793-no?authuser=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92" b="11269"/>
          <a:stretch/>
        </p:blipFill>
        <p:spPr bwMode="auto">
          <a:xfrm>
            <a:off x="4527811" y="1034294"/>
            <a:ext cx="1078886" cy="98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DF1E900-D566-465A-8013-669A75F7EC3F}"/>
              </a:ext>
            </a:extLst>
          </p:cNvPr>
          <p:cNvCxnSpPr/>
          <p:nvPr/>
        </p:nvCxnSpPr>
        <p:spPr>
          <a:xfrm>
            <a:off x="4208577" y="1376373"/>
            <a:ext cx="2489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Picture 6" descr="C:\Users\pedro\Downloads\P179143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879" y="1017442"/>
            <a:ext cx="1348536" cy="100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7DF1E900-D566-465A-8013-669A75F7EC3F}"/>
              </a:ext>
            </a:extLst>
          </p:cNvPr>
          <p:cNvCxnSpPr/>
          <p:nvPr/>
        </p:nvCxnSpPr>
        <p:spPr>
          <a:xfrm flipV="1">
            <a:off x="7052858" y="2256635"/>
            <a:ext cx="176064" cy="2106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lh3.googleusercontent.com/s8gkw8w1f-JDyoLzO74FkIkRH-G9DVOT58QZYiedKnoqF-s-vaBMwLHTJforRAXQImkUm5QTMzP50uCHaFAvNhiq9T-0lg_rsEZmPzrf7zgme7STHBdVGRwPRY-_2jEVfQxuRRcBeQutUvZYJh1tS0-7zNsYcS3Ke0LwEEhptziQ1QARKxXOHTNEgUWjR4AWaR2DXNSDLHPcBarbqI5tVBGRI6QQnF267hpDKHm1xkRFOCeyYvj3un3qXs-Co7kLIArx_Zh7zXV8dmC3sPbOzTyE3MxHE9LnI_yFfj3mrDHC1dStpdKZpHI_XxeZYc7J5nG_-q7fCz0ljok5TfkOrWeZIxdgNQ7brj1dsdsdA6C7WMIb-DCIZOlIycpuAn8bVcCH8rjtNP8WgclbcMHAvNMhp8rzyJvVdQGP0wGDLnWP8OxpCLqNyHmKCYxQOTdu860ZRMPYk48DZuyB8xKTX1ukjeG2JNz6uwZ9l4l2Gpt_qwP8ziZR0X9eQjVQqFkohA6tcmh1OtCG1JGBnhAcSiLl3t1bhbZLI0RWpRfGE81hwIcJBe88eHakgRC-p4IgFwbuHMepr9PrOFMWg1gAOpy9forDa5t8VHsgPnjzOADpDG_ENPnxL20TcjIV0NQ2_QOz5705OBEcLc8vYDBHB-B79xB9qu4kyeRRQkKjtAs-iKOacGMrJBmRRw6aPNycSkQeOk3UYDl-mjJ-hoA_lk_J=w639-h851-no?authuser=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990" y="2530790"/>
            <a:ext cx="914078" cy="121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391400" y="3803364"/>
            <a:ext cx="13235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Root and rhizosphere soil DNA extraction</a:t>
            </a:r>
          </a:p>
          <a:p>
            <a:pPr algn="ctr"/>
            <a:endParaRPr lang="en-US" sz="800" b="1" dirty="0"/>
          </a:p>
          <a:p>
            <a:pPr algn="ctr"/>
            <a:endParaRPr lang="en-US" sz="800" b="1" dirty="0"/>
          </a:p>
          <a:p>
            <a:pPr algn="ctr"/>
            <a:endParaRPr lang="en-US" sz="800" b="1" dirty="0"/>
          </a:p>
          <a:p>
            <a:pPr algn="ctr"/>
            <a:r>
              <a:rPr lang="en-US" sz="800" b="1" dirty="0"/>
              <a:t> </a:t>
            </a:r>
          </a:p>
          <a:p>
            <a:pPr algn="ctr"/>
            <a:r>
              <a:rPr lang="en-US" sz="800" b="1" dirty="0"/>
              <a:t>16S amplification and sequencing with </a:t>
            </a:r>
            <a:r>
              <a:rPr lang="en-US" sz="800" b="1" dirty="0" err="1"/>
              <a:t>Baseclear</a:t>
            </a:r>
            <a:endParaRPr lang="en-US" sz="800" b="1" dirty="0"/>
          </a:p>
        </p:txBody>
      </p:sp>
      <p:sp>
        <p:nvSpPr>
          <p:cNvPr id="67" name="AutoShape 4" descr="BaseClear Order Portal - Please sign 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069C433-5DEB-47FC-8258-F0CB70D89CD9}"/>
              </a:ext>
            </a:extLst>
          </p:cNvPr>
          <p:cNvCxnSpPr/>
          <p:nvPr/>
        </p:nvCxnSpPr>
        <p:spPr>
          <a:xfrm>
            <a:off x="8048576" y="4169675"/>
            <a:ext cx="0" cy="2512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597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758" y="738482"/>
            <a:ext cx="6546149" cy="3869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38" r="65866" b="7026"/>
          <a:stretch/>
        </p:blipFill>
        <p:spPr bwMode="auto">
          <a:xfrm>
            <a:off x="0" y="3818623"/>
            <a:ext cx="4903199" cy="1343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092" y="23283"/>
            <a:ext cx="8757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Clear clustering by plant species and root/soil samples, as expected</a:t>
            </a:r>
          </a:p>
        </p:txBody>
      </p:sp>
      <p:sp>
        <p:nvSpPr>
          <p:cNvPr id="9" name="AutoShape 4" descr="BaseClear Order Portal - Please sign 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5254759" y="1428748"/>
            <a:ext cx="1295400" cy="2476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971800" y="2050256"/>
            <a:ext cx="4797559" cy="1231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742950"/>
            <a:ext cx="2743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Dimension reduction (like PCA)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/>
              <a:t>Samples with similar microbial communities cluster together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Load your data with the </a:t>
            </a:r>
            <a:r>
              <a:rPr lang="en-US" sz="1400" b="1" dirty="0" err="1"/>
              <a:t>phyloseq</a:t>
            </a:r>
            <a:r>
              <a:rPr lang="en-US" sz="1400" dirty="0"/>
              <a:t> package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err="1"/>
              <a:t>phyloseq</a:t>
            </a:r>
            <a:r>
              <a:rPr lang="en-US" sz="1400" dirty="0"/>
              <a:t>::ordinate() and </a:t>
            </a:r>
            <a:r>
              <a:rPr lang="en-US" sz="1400" dirty="0" err="1"/>
              <a:t>phyloseq</a:t>
            </a:r>
            <a:r>
              <a:rPr lang="en-US" sz="1400" dirty="0"/>
              <a:t>::</a:t>
            </a:r>
            <a:r>
              <a:rPr lang="en-US" sz="1400" dirty="0" err="1"/>
              <a:t>plot_ordination</a:t>
            </a:r>
            <a:r>
              <a:rPr lang="en-US" sz="1400" dirty="0"/>
              <a:t>()</a:t>
            </a:r>
          </a:p>
        </p:txBody>
      </p:sp>
      <p:sp>
        <p:nvSpPr>
          <p:cNvPr id="11" name="Snip Diagonal Corner Rectangle 10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0" y="2973586"/>
            <a:ext cx="25877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vegan::</a:t>
            </a:r>
            <a:r>
              <a:rPr lang="en-US" sz="1400" dirty="0" err="1"/>
              <a:t>adonis</a:t>
            </a:r>
            <a:r>
              <a:rPr lang="en-US" sz="1400" dirty="0"/>
              <a:t>() for </a:t>
            </a:r>
            <a:r>
              <a:rPr lang="en-US" sz="1400" dirty="0" err="1"/>
              <a:t>multivatiare</a:t>
            </a:r>
            <a:r>
              <a:rPr lang="en-US" sz="1400" dirty="0"/>
              <a:t>  statistical tests</a:t>
            </a:r>
          </a:p>
        </p:txBody>
      </p:sp>
    </p:spTree>
    <p:extLst>
      <p:ext uri="{BB962C8B-B14F-4D97-AF65-F5344CB8AC3E}">
        <p14:creationId xmlns:p14="http://schemas.microsoft.com/office/powerpoint/2010/main" val="55116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30" r="67656" b="4183"/>
          <a:stretch/>
        </p:blipFill>
        <p:spPr bwMode="auto">
          <a:xfrm>
            <a:off x="21480" y="661987"/>
            <a:ext cx="3606497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1" r="32813" b="12257"/>
          <a:stretch/>
        </p:blipFill>
        <p:spPr bwMode="auto">
          <a:xfrm>
            <a:off x="276614" y="1976140"/>
            <a:ext cx="5359842" cy="3140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028950"/>
            <a:ext cx="3490896" cy="199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420277" y="3437422"/>
            <a:ext cx="990600" cy="8290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092" y="23283"/>
            <a:ext cx="869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Partition</a:t>
            </a:r>
            <a:r>
              <a:rPr lang="en-US" sz="2400" b="1" dirty="0"/>
              <a:t> your data so known effects don’t dominate your analysis!</a:t>
            </a:r>
          </a:p>
        </p:txBody>
      </p:sp>
      <p:sp>
        <p:nvSpPr>
          <p:cNvPr id="8" name="Snip Diagonal Corner Rectangle 7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3200400" y="779443"/>
            <a:ext cx="601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en-US" sz="1400" dirty="0"/>
              <a:t>Split your data into </a:t>
            </a:r>
            <a:r>
              <a:rPr lang="en-US" sz="1400" b="1" dirty="0"/>
              <a:t>lists</a:t>
            </a:r>
            <a:r>
              <a:rPr lang="en-US" sz="1400" dirty="0"/>
              <a:t> with </a:t>
            </a:r>
            <a:r>
              <a:rPr lang="en-US" sz="1400" dirty="0" err="1"/>
              <a:t>metagMisc</a:t>
            </a:r>
            <a:r>
              <a:rPr lang="en-US" sz="1400" dirty="0"/>
              <a:t>::</a:t>
            </a:r>
            <a:r>
              <a:rPr lang="en-US" sz="1400" dirty="0" err="1"/>
              <a:t>phyloseq_sep_variable</a:t>
            </a:r>
            <a:r>
              <a:rPr lang="en-US" sz="1400" dirty="0"/>
              <a:t>()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/>
              <a:t>Execute custom functions </a:t>
            </a:r>
            <a:r>
              <a:rPr lang="en-US" sz="1400" b="1" dirty="0"/>
              <a:t>over a list </a:t>
            </a:r>
            <a:r>
              <a:rPr lang="en-US" sz="1400" dirty="0"/>
              <a:t>with </a:t>
            </a:r>
            <a:r>
              <a:rPr lang="en-US" sz="1400" dirty="0" err="1"/>
              <a:t>lapply</a:t>
            </a:r>
            <a:r>
              <a:rPr lang="en-US" sz="1400" dirty="0"/>
              <a:t>(), </a:t>
            </a:r>
            <a:r>
              <a:rPr lang="en-US" sz="1400" dirty="0" err="1"/>
              <a:t>mapply</a:t>
            </a:r>
            <a:r>
              <a:rPr lang="en-US" sz="1400" dirty="0"/>
              <a:t>() and map()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/>
              <a:t>This reduces </a:t>
            </a:r>
            <a:r>
              <a:rPr lang="en-US" sz="1400" b="1" dirty="0">
                <a:solidFill>
                  <a:srgbClr val="FF0000"/>
                </a:solidFill>
              </a:rPr>
              <a:t>errors from copy-pasting code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/>
              <a:t>Your </a:t>
            </a:r>
            <a:r>
              <a:rPr lang="en-US" sz="1400" dirty="0" err="1"/>
              <a:t>anslysis</a:t>
            </a:r>
            <a:r>
              <a:rPr lang="en-US" sz="1400" dirty="0"/>
              <a:t> is then more efficient, clear, and </a:t>
            </a:r>
            <a:r>
              <a:rPr lang="en-US" sz="1400" b="1" dirty="0"/>
              <a:t>reproducible</a:t>
            </a:r>
            <a:endParaRPr 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4953000" y="1962150"/>
            <a:ext cx="4190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>
              <a:buFont typeface="Arial" pitchFamily="34" charset="0"/>
              <a:buChar char="•"/>
            </a:pPr>
            <a:r>
              <a:rPr lang="en-US" sz="1400" dirty="0"/>
              <a:t>Plenty of </a:t>
            </a:r>
            <a:r>
              <a:rPr lang="en-US" sz="1400" b="1" dirty="0"/>
              <a:t>commented</a:t>
            </a:r>
            <a:r>
              <a:rPr lang="en-US" sz="1400" dirty="0"/>
              <a:t> real data examples on the scripts I will soon make public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400" dirty="0"/>
              <a:t>Not many available online tutorials </a:t>
            </a:r>
            <a:r>
              <a:rPr lang="en-US" sz="1400" b="1" dirty="0"/>
              <a:t>integrating</a:t>
            </a:r>
            <a:r>
              <a:rPr lang="en-US" sz="1400" dirty="0"/>
              <a:t> this on real microbiome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6277277" y="3028950"/>
            <a:ext cx="1563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400" b="1" i="1" dirty="0" err="1"/>
              <a:t>B.oleraceae</a:t>
            </a:r>
            <a:r>
              <a:rPr lang="en-US" sz="1400" b="1" dirty="0"/>
              <a:t> </a:t>
            </a:r>
          </a:p>
          <a:p>
            <a:pPr lvl="1"/>
            <a:r>
              <a:rPr lang="en-US" sz="1400" b="1" dirty="0"/>
              <a:t>soil samples</a:t>
            </a:r>
          </a:p>
        </p:txBody>
      </p:sp>
    </p:spTree>
    <p:extLst>
      <p:ext uri="{BB962C8B-B14F-4D97-AF65-F5344CB8AC3E}">
        <p14:creationId xmlns:p14="http://schemas.microsoft.com/office/powerpoint/2010/main" val="151509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2800" y="819150"/>
            <a:ext cx="5791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Fits to the neutral model can indicate </a:t>
            </a:r>
            <a:r>
              <a:rPr lang="en-US" sz="1400" b="1" dirty="0"/>
              <a:t>selection pressure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If the taxa is abundant (has lots of sequences), it should have high frequency (is found in many samples). This is your </a:t>
            </a:r>
            <a:r>
              <a:rPr lang="en-US" sz="1400" b="1" dirty="0"/>
              <a:t>prediction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Taxa above predictions could be considered as </a:t>
            </a:r>
            <a:r>
              <a:rPr lang="en-US" sz="1400" b="1" dirty="0"/>
              <a:t>selected</a:t>
            </a:r>
            <a:r>
              <a:rPr lang="en-US" sz="1400" dirty="0"/>
              <a:t> in this environment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b="1" dirty="0"/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51"/>
          <a:stretch/>
        </p:blipFill>
        <p:spPr bwMode="auto">
          <a:xfrm>
            <a:off x="9277" y="654661"/>
            <a:ext cx="3343523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7401" r="45262" b="72389"/>
          <a:stretch/>
        </p:blipFill>
        <p:spPr bwMode="auto">
          <a:xfrm>
            <a:off x="3820013" y="2724150"/>
            <a:ext cx="4945388" cy="2365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nip Diagonal Corner Rectangle 6"/>
          <p:cNvSpPr/>
          <p:nvPr/>
        </p:nvSpPr>
        <p:spPr>
          <a:xfrm>
            <a:off x="0" y="446534"/>
            <a:ext cx="3352800" cy="144016"/>
          </a:xfrm>
          <a:prstGeom prst="snip2DiagRect">
            <a:avLst>
              <a:gd name="adj1" fmla="val 50000"/>
              <a:gd name="adj2" fmla="val 33198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0092" y="23283"/>
            <a:ext cx="903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Sloan Neutral model shows selection pressures and is easy to run</a:t>
            </a:r>
          </a:p>
          <a:p>
            <a:endParaRPr lang="en-US" sz="2400" b="1" dirty="0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14" t="34955" b="44222"/>
          <a:stretch/>
        </p:blipFill>
        <p:spPr bwMode="auto">
          <a:xfrm>
            <a:off x="2273008" y="2952749"/>
            <a:ext cx="1049652" cy="536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092" y="3903643"/>
            <a:ext cx="37237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Fit is calculated with </a:t>
            </a:r>
            <a:r>
              <a:rPr lang="en-US" sz="1400" dirty="0" err="1"/>
              <a:t>tyRa</a:t>
            </a:r>
            <a:r>
              <a:rPr lang="en-US" sz="1400" dirty="0"/>
              <a:t>::</a:t>
            </a:r>
            <a:r>
              <a:rPr lang="en-US" sz="1400" dirty="0" err="1"/>
              <a:t>fit_sncm</a:t>
            </a:r>
            <a:r>
              <a:rPr lang="en-US" sz="1400" dirty="0"/>
              <a:t> on a data-derived parameters</a:t>
            </a:r>
          </a:p>
          <a:p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Serves as a </a:t>
            </a:r>
            <a:r>
              <a:rPr lang="en-US" sz="1400" b="1" dirty="0"/>
              <a:t>proxy</a:t>
            </a:r>
            <a:r>
              <a:rPr lang="en-US" sz="1400" dirty="0"/>
              <a:t> for plant-recruited taxa</a:t>
            </a:r>
          </a:p>
        </p:txBody>
      </p:sp>
    </p:spTree>
    <p:extLst>
      <p:ext uri="{BB962C8B-B14F-4D97-AF65-F5344CB8AC3E}">
        <p14:creationId xmlns:p14="http://schemas.microsoft.com/office/powerpoint/2010/main" val="171370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14e9f69-708b-42d1-b772-2ece2c1b39da" xsi:nil="true"/>
    <lcf76f155ced4ddcb4097134ff3c332f xmlns="c547a812-ac17-4a6a-8bd9-a75acfa3102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12483FFC35649B797435CD3F0398D" ma:contentTypeVersion="16" ma:contentTypeDescription="Een nieuw document maken." ma:contentTypeScope="" ma:versionID="1c2232b652a71ca10ebaf5bc6edef6f5">
  <xsd:schema xmlns:xsd="http://www.w3.org/2001/XMLSchema" xmlns:xs="http://www.w3.org/2001/XMLSchema" xmlns:p="http://schemas.microsoft.com/office/2006/metadata/properties" xmlns:ns2="c547a812-ac17-4a6a-8bd9-a75acfa31021" xmlns:ns3="814e9f69-708b-42d1-b772-2ece2c1b39da" targetNamespace="http://schemas.microsoft.com/office/2006/metadata/properties" ma:root="true" ma:fieldsID="3ec2858cdacf539a2f54720df29b1216" ns2:_="" ns3:_="">
    <xsd:import namespace="c547a812-ac17-4a6a-8bd9-a75acfa31021"/>
    <xsd:import namespace="814e9f69-708b-42d1-b772-2ece2c1b39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7a812-ac17-4a6a-8bd9-a75acfa310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Afbeeldingtags" ma:readOnly="false" ma:fieldId="{5cf76f15-5ced-4ddc-b409-7134ff3c332f}" ma:taxonomyMulti="true" ma:sspId="5ec99919-4982-4388-8a64-83a11d2ca21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4e9f69-708b-42d1-b772-2ece2c1b39d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59faeb6-52d7-4144-9b03-0dbc3402ce3f}" ma:internalName="TaxCatchAll" ma:showField="CatchAllData" ma:web="814e9f69-708b-42d1-b772-2ece2c1b39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56A213-7648-4210-8E9B-4897B04F8B3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6BB2A01-7FBA-4D8F-B247-FCB7E62677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12D3EF-C344-4DB5-8DBE-8AB81FB345AD}"/>
</file>

<file path=docProps/app.xml><?xml version="1.0" encoding="utf-8"?>
<Properties xmlns="http://schemas.openxmlformats.org/officeDocument/2006/extended-properties" xmlns:vt="http://schemas.openxmlformats.org/officeDocument/2006/docPropsVTypes">
  <TotalTime>5188</TotalTime>
  <Words>1927</Words>
  <Application>Microsoft Office PowerPoint</Application>
  <PresentationFormat>On-screen Show (16:9)</PresentationFormat>
  <Paragraphs>324</Paragraphs>
  <Slides>33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Reproducible analysis of microbial communities from plants exposed to the stress hormone methyl jasmonate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pedro</cp:lastModifiedBy>
  <cp:revision>172</cp:revision>
  <dcterms:created xsi:type="dcterms:W3CDTF">2006-08-16T00:00:00Z</dcterms:created>
  <dcterms:modified xsi:type="dcterms:W3CDTF">2022-01-26T15:27:18Z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0x0101000E412483FFC35649B797435CD3F0398D</vt:lpwstr>
  </property>
</Properties>
</file>